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Welcome viewers and set a respectful tone. Explain that vulval health includes comfort, skin integrity, function and confidence—not a single aesthetic ideal. This webinar is general education and does not replace an individual assessment.</a:t>
            </a:r>
          </a:p>
          <a:p>
            <a:endParaRPr/>
          </a:p>
          <a:p>
            <a:r>
              <a:t>[Sources]</a:t>
            </a:r>
          </a:p>
          <a:p>
            <a:r>
              <a:t>- AHPRA — Guidelines for advertising a regulated health service (current advertising guidance).</a:t>
            </a:r>
          </a:p>
          <a:p>
            <a:r>
              <a:t>- TGA — Post-market review of energy-based devices used for vaginal rejuvenation, updated 14 Apr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Reassure the audience that variation is normal. The clinical aim is not to standardise appearance; it is to understand symptoms, identify disease and support function and wellbeing.</a:t>
            </a:r>
          </a:p>
          <a:p>
            <a:endParaRPr/>
          </a:p>
          <a:p>
            <a:r>
              <a:t>[Sources]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symptoms may reflect hormonal change, dermatosis, pelvic floor overactivity, irritant exposure, infection, neuropathic pain or another condition. STI assessment is outside this webinar, but infection may still need exclusion when clinically indicated.</a:t>
            </a:r>
          </a:p>
          <a:p>
            <a:endParaRPr/>
          </a:p>
          <a:p>
            <a:r>
              <a:t>[Sources]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Emphasise explicit consent, privacy, chaperone options, the patient’s right to pause or decline, and trauma-informed communication. Photography is never assumed and requires separate consent.</a:t>
            </a:r>
          </a:p>
          <a:p>
            <a:endParaRPr/>
          </a:p>
          <a:p>
            <a:r>
              <a:t>[Sources]</a:t>
            </a:r>
          </a:p>
          <a:p>
            <a:r>
              <a:t>- AHPRA — Guidelines for registered health practitioners who perform non-surgical cosmetic procedures (effective 2 Sep 2025).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Keep advice individual. Avoid implying all “natural” products are safe: botanical fragrances and essential oils may irritate. Persistent itch, pain, bleeding, ulceration or architectural change needs assessment.</a:t>
            </a:r>
          </a:p>
          <a:p>
            <a:endParaRPr/>
          </a:p>
          <a:p>
            <a:r>
              <a:t>[Sources]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neutral language. GLP-1 medicines are prescription-only and should not be promoted in a public webinar. The association between weight loss and external contour change is clinically plausible, but direct vulval-specific evidence is limited; avoid presenting a named “GLP-1 vulva” diagnosis.</a:t>
            </a:r>
          </a:p>
          <a:p>
            <a:endParaRPr/>
          </a:p>
          <a:p>
            <a:r>
              <a:t>[Sources]</a:t>
            </a:r>
          </a:p>
          <a:p>
            <a:r>
              <a:t>- TGA — What can and cannot be advertised to the general public, updated 18 Jun 2026 (prescription-only weight-loss medicines cannot be advertised to the public).</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Avoid equating pain with “tightness” or recommending a rejuvenation procedure as the default. Explain multidisciplinary care: medical management, pelvic health physiotherapy, psychosexual support and specialist referral may all be relevant.</a:t>
            </a:r>
          </a:p>
          <a:p>
            <a:endParaRPr/>
          </a:p>
          <a:p>
            <a:r>
              <a:t>[Sources]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State clearly: laser is not routine treatment for lichen sclerosus. High-potency topical corticosteroid therapy is established first-line management under medical supervision, with follow-up and biopsy of suspicious or non-responsive areas.</a:t>
            </a:r>
          </a:p>
          <a:p>
            <a:endParaRPr/>
          </a:p>
          <a:p>
            <a:r>
              <a:t>[Sources]</a:t>
            </a:r>
          </a:p>
          <a:p>
            <a:r>
              <a:t>- RANZCOG/AGES — Use of Lasers in Obstetrics and Gynaecology (C-Trg 4), current statement: routine laser treatment of lichen sclerosus is not recommended.</a:t>
            </a:r>
          </a:p>
          <a:p>
            <a:r>
              <a:t>- British Association of Dermatologists — Guidelines for management of lichen sclerosus (clinical reference).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Define regenerative medicine carefully. PRP, devices and fillers should not be described as restoring youth, curing disease or guaranteeing tissue regeneration. Treatment claims must match credible evidence and the actual regulatory status of the good/device.</a:t>
            </a:r>
          </a:p>
          <a:p>
            <a:endParaRPr/>
          </a:p>
          <a:p>
            <a:r>
              <a:t>[Sources]</a:t>
            </a:r>
          </a:p>
          <a:p>
            <a:r>
              <a:t>- AHPRA — Guidelines for advertising a regulated health service.</a:t>
            </a:r>
          </a:p>
          <a:p>
            <a:r>
              <a:t>- TGA — Determining if your content is advertising; balanced non-promotional public information.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 PRP as an evolving adjunct, not established treatment for lichen sclerosus or a guaranteed solution for dyspareunia. Discuss that regulation and advertising depend on preparation and clinical context; avoid promotional product language.</a:t>
            </a:r>
          </a:p>
          <a:p>
            <a:endParaRPr/>
          </a:p>
          <a:p>
            <a:r>
              <a:t>[Sources]</a:t>
            </a:r>
          </a:p>
          <a:p>
            <a:r>
              <a:t>- TGA — What can and cannot be advertised to the general public (biologicals and unapproved therapeutic goods restrictions).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 not name or promote prescription-only injectable products to the public. Explain cooling-off, informed financial consent, emergency preparedness and follow-up. Avoid language that exploits body-image insecurity.</a:t>
            </a:r>
          </a:p>
          <a:p>
            <a:endParaRPr/>
          </a:p>
          <a:p>
            <a:r>
              <a:t>[Sources]</a:t>
            </a:r>
          </a:p>
          <a:p>
            <a:r>
              <a:t>- AHPRA — Guidelines for registered health practitioners who perform non-surgical cosmetic procedures (effective 2 Sep 2025).</a:t>
            </a:r>
          </a:p>
          <a:p>
            <a:r>
              <a:t>- TGA — Restrictions on advertising prescription medicines to the public.</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central compliance slide. The TGA completed its review and states that all energy-based devices intended for vaginal rejuvenation were cancelled from the ARTG. Off-label therapeutic-good advertising is prohibited. A dermatology indication does not authorise a genital functional claim.</a:t>
            </a:r>
          </a:p>
          <a:p>
            <a:endParaRPr/>
          </a:p>
          <a:p>
            <a:r>
              <a:t>[Sources]</a:t>
            </a:r>
          </a:p>
          <a:p>
            <a:r>
              <a:t>- TGA — Post-market review of energy-based devices used for vaginal rejuvenation, updated 14 Apr 2026.</a:t>
            </a:r>
          </a:p>
          <a:p>
            <a:r>
              <a:t>- RANZCOG/AGES — Use of Lasers in Obstetrics and Gynaecology (C-Trg 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pathway. It prevents procedures from masking disease and gives conservative treatment time to work. If a procedure is considered, document the clinical or cosmetic indication separately and define a follow-up plan.</a:t>
            </a:r>
          </a:p>
          <a:p>
            <a:endParaRPr/>
          </a:p>
          <a:p>
            <a:r>
              <a:t>[Sources]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Consent is a process, not a signature. For cosmetic procedures, allow appropriate reflection and ensure financial consent is separate and clear. Confirm the patient can withdraw consent at any time.</a:t>
            </a:r>
          </a:p>
          <a:p>
            <a:endParaRPr/>
          </a:p>
          <a:p>
            <a:r>
              <a:t>[Sources]</a:t>
            </a:r>
          </a:p>
          <a:p>
            <a:r>
              <a:t>- Australian Commission on Safety and Quality in Health Care — Informed consent guidance.</a:t>
            </a:r>
          </a:p>
          <a:p>
            <a:r>
              <a:t>- AHPRA — Non-surgical cosmetic procedures guidelines.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Avoid alarmism while making safety-netting clear. Urgent pathways depend on severity. Suspicious lesions need examination and may require biopsy or specialist referral.</a:t>
            </a:r>
          </a:p>
          <a:p>
            <a:endParaRPr/>
          </a:p>
          <a:p>
            <a:r>
              <a:t>[Sources]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Encourage shared decision-making. The point is not to steer everyone toward a procedure; it is to help patients recognise a thorough consultation.</a:t>
            </a:r>
          </a:p>
          <a:p>
            <a:endParaRPr/>
          </a:p>
          <a:p>
            <a:r>
              <a:t>[Sources]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Close by restating that vulval health care is personalised and diagnosis-led. Invite general questions, but redirect individual diagnostic questions to a private consultation. Educational content only; individual outcomes and suitability vary.</a:t>
            </a:r>
          </a:p>
          <a:p>
            <a:endParaRPr/>
          </a:p>
          <a:p>
            <a:r>
              <a:t>[Sources]</a:t>
            </a:r>
          </a:p>
          <a:p>
            <a:r>
              <a:t>- AHPRA — Advertising hub and advertising guidelines.</a:t>
            </a:r>
          </a:p>
          <a:p>
            <a:r>
              <a:t>- TGA — Post-market review of energy-based devices used for vaginal rejuvenation, updated 14 Apr 2026.</a:t>
            </a:r>
          </a:p>
          <a:p>
            <a:r>
              <a:t>- RANZCOG/AGES — Use of Lasers in Obstetrics and Gynaecology (C-Trg 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243A"/>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D7B1ED2-983A-4AC7-99C2-E08D56E6C785}"/>
              </a:ext>
            </a:extLst>
          </p:cNvPr>
          <p:cNvSpPr>
            <a:spLocks noGrp="1"/>
          </p:cNvSpPr>
          <p:nvPr/>
        </p:nvSpPr>
        <p:spPr>
          <a:xfrm>
            <a:off x="685800" y="438150"/>
            <a:ext cx="2381250" cy="361950"/>
          </a:xfrm>
          <a:prstGeom prst="rect">
            <a:avLst/>
          </a:prstGeom>
          <a:noFill/>
          <a:ln w="0">
            <a:noFill/>
            <a:prstDash val="solid"/>
          </a:ln>
        </p:spPr>
        <p:txBody>
          <a:bodyPr anchor="ctr"/>
          <a:lstStyle/>
          <a:p>
            <a:pPr algn="l">
              <a:defRPr sz="1650" b="1">
                <a:solidFill>
                  <a:srgbClr val="F7F2EA"/>
                </a:solidFill>
              </a:defRPr>
            </a:pPr>
            <a:r>
              <a:rPr sz="1650" b="1">
                <a:solidFill>
                  <a:srgbClr val="F7F2EA"/>
                </a:solidFill>
              </a:rPr>
              <a:t>GÉNIALE</a:t>
            </a:r>
          </a:p>
        </p:txBody>
      </p:sp>
      <p:sp>
        <p:nvSpPr>
          <p:cNvPr id="2" name="Rectangle 1">
            <a:extLst>
              <a:ext uri="{FF2B5EF4-FFF2-40B4-BE49-F238E27FC236}">
                <a16:creationId xmlns:a16="http://schemas.microsoft.com/office/drawing/2014/main" id="{1AFD6AA0-6F8D-4E4D-80C9-5B50E8B37100}"/>
              </a:ext>
            </a:extLst>
          </p:cNvPr>
          <p:cNvSpPr>
            <a:spLocks noGrp="1"/>
          </p:cNvSpPr>
          <p:nvPr/>
        </p:nvSpPr>
        <p:spPr>
          <a:xfrm>
            <a:off x="685800" y="876300"/>
            <a:ext cx="876300" cy="47625"/>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CA8AD887-7283-4FE4-8A82-298C52C65A18}"/>
              </a:ext>
            </a:extLst>
          </p:cNvPr>
          <p:cNvSpPr>
            <a:spLocks noGrp="1"/>
          </p:cNvSpPr>
          <p:nvPr/>
        </p:nvSpPr>
        <p:spPr>
          <a:xfrm>
            <a:off x="685800" y="1428750"/>
            <a:ext cx="6667500" cy="685800"/>
          </a:xfrm>
          <a:prstGeom prst="rect">
            <a:avLst/>
          </a:prstGeom>
          <a:noFill/>
          <a:ln w="0">
            <a:noFill/>
            <a:prstDash val="solid"/>
          </a:ln>
        </p:spPr>
        <p:txBody>
          <a:bodyPr anchor="ctr"/>
          <a:lstStyle/>
          <a:p>
            <a:pPr algn="l">
              <a:defRPr sz="4050" b="1">
                <a:solidFill>
                  <a:srgbClr val="FFFFFF"/>
                </a:solidFill>
              </a:defRPr>
            </a:pPr>
            <a:r>
              <a:rPr sz="4050" b="1">
                <a:solidFill>
                  <a:srgbClr val="FFFFFF"/>
                </a:solidFill>
              </a:rPr>
              <a:t>VULVAL HEALTH</a:t>
            </a:r>
          </a:p>
        </p:txBody>
      </p:sp>
      <p:sp>
        <p:nvSpPr>
          <p:cNvPr id="4" name="Rectangle 3">
            <a:extLst>
              <a:ext uri="{FF2B5EF4-FFF2-40B4-BE49-F238E27FC236}">
                <a16:creationId xmlns:a16="http://schemas.microsoft.com/office/drawing/2014/main" id="{F21AFD21-E873-48C0-BA37-12C2A5614412}"/>
              </a:ext>
            </a:extLst>
          </p:cNvPr>
          <p:cNvSpPr>
            <a:spLocks noGrp="1"/>
          </p:cNvSpPr>
          <p:nvPr/>
        </p:nvSpPr>
        <p:spPr>
          <a:xfrm>
            <a:off x="685800" y="2190750"/>
            <a:ext cx="6191250" cy="914400"/>
          </a:xfrm>
          <a:prstGeom prst="rect">
            <a:avLst/>
          </a:prstGeom>
          <a:noFill/>
          <a:ln w="0">
            <a:noFill/>
            <a:prstDash val="solid"/>
          </a:ln>
        </p:spPr>
        <p:txBody>
          <a:bodyPr anchor="ctr"/>
          <a:lstStyle/>
          <a:p>
            <a:pPr algn="l">
              <a:defRPr sz="2100" b="0">
                <a:solidFill>
                  <a:srgbClr val="E8C8C0"/>
                </a:solidFill>
              </a:defRPr>
            </a:pPr>
            <a:r>
              <a:rPr sz="2100" b="0">
                <a:solidFill>
                  <a:srgbClr val="E8C8C0"/>
                </a:solidFill>
              </a:rPr>
              <a:t>A consultation-led approach to comfort, tissue health and confident care</a:t>
            </a:r>
          </a:p>
        </p:txBody>
      </p:sp>
      <p:sp>
        <p:nvSpPr>
          <p:cNvPr id="5" name="Rectangle: Rounded Corners 4">
            <a:extLst>
              <a:ext uri="{FF2B5EF4-FFF2-40B4-BE49-F238E27FC236}">
                <a16:creationId xmlns:a16="http://schemas.microsoft.com/office/drawing/2014/main" id="{6A42DD86-7F6D-4544-BFEC-D791671351EB}"/>
              </a:ext>
            </a:extLst>
          </p:cNvPr>
          <p:cNvSpPr>
            <a:spLocks noGrp="1"/>
          </p:cNvSpPr>
          <p:nvPr/>
        </p:nvSpPr>
        <p:spPr>
          <a:xfrm>
            <a:off x="7905750" y="1143000"/>
            <a:ext cx="2714625" cy="3714750"/>
          </a:xfrm>
          <a:prstGeom prst="roundRect">
            <a:avLst>
              <a:gd name="adj" fmla="val 2807"/>
            </a:avLst>
          </a:prstGeom>
          <a:solidFill>
            <a:srgbClr val="1B3551"/>
          </a:solidFill>
          <a:ln w="9525">
            <a:solidFill>
              <a:srgbClr val="CE9275"/>
            </a:solidFill>
            <a:prstDash val="solid"/>
          </a:ln>
        </p:spPr>
        <p:txBody>
          <a:bodyPr/>
          <a:lstStyle/>
          <a:p>
            <a:endParaRPr lang="en-AU"/>
          </a:p>
        </p:txBody>
      </p:sp>
      <p:sp>
        <p:nvSpPr>
          <p:cNvPr id="6" name="Rectangle 5">
            <a:extLst>
              <a:ext uri="{FF2B5EF4-FFF2-40B4-BE49-F238E27FC236}">
                <a16:creationId xmlns:a16="http://schemas.microsoft.com/office/drawing/2014/main" id="{9F18DF19-DF4C-4848-BDFF-F8B2ED6FD8F2}"/>
              </a:ext>
            </a:extLst>
          </p:cNvPr>
          <p:cNvSpPr>
            <a:spLocks noGrp="1"/>
          </p:cNvSpPr>
          <p:nvPr/>
        </p:nvSpPr>
        <p:spPr>
          <a:xfrm>
            <a:off x="8239125" y="1733550"/>
            <a:ext cx="2047875" cy="1428750"/>
          </a:xfrm>
          <a:prstGeom prst="rect">
            <a:avLst/>
          </a:prstGeom>
          <a:noFill/>
          <a:ln w="0">
            <a:noFill/>
            <a:prstDash val="solid"/>
          </a:ln>
        </p:spPr>
        <p:txBody>
          <a:bodyPr anchor="ctr"/>
          <a:lstStyle/>
          <a:p>
            <a:pPr algn="ctr">
              <a:defRPr sz="2100" b="1">
                <a:solidFill>
                  <a:srgbClr val="F7F2EA"/>
                </a:solidFill>
              </a:defRPr>
            </a:pPr>
            <a:r>
              <a:rPr sz="2100" b="1">
                <a:solidFill>
                  <a:srgbClr val="F7F2EA"/>
                </a:solidFill>
              </a:rPr>
              <a:t>HEALTHY TISSUE</a:t>
            </a:r>
          </a:p>
          <a:p>
            <a:pPr algn="ctr">
              <a:defRPr sz="2100" b="1">
                <a:solidFill>
                  <a:srgbClr val="F7F2EA"/>
                </a:solidFill>
              </a:defRPr>
            </a:pPr>
            <a:r>
              <a:rPr sz="2100" b="1">
                <a:solidFill>
                  <a:srgbClr val="F7F2EA"/>
                </a:solidFill>
              </a:rPr>
              <a:t>IS MORE THAN</a:t>
            </a:r>
          </a:p>
          <a:p>
            <a:pPr algn="ctr">
              <a:defRPr sz="2100" b="1">
                <a:solidFill>
                  <a:srgbClr val="F7F2EA"/>
                </a:solidFill>
              </a:defRPr>
            </a:pPr>
            <a:r>
              <a:rPr sz="2100" b="1">
                <a:solidFill>
                  <a:srgbClr val="F7F2EA"/>
                </a:solidFill>
              </a:rPr>
              <a:t>APPEARANCE</a:t>
            </a:r>
          </a:p>
        </p:txBody>
      </p:sp>
      <p:sp>
        <p:nvSpPr>
          <p:cNvPr id="7" name="Oval 6">
            <a:extLst>
              <a:ext uri="{FF2B5EF4-FFF2-40B4-BE49-F238E27FC236}">
                <a16:creationId xmlns:a16="http://schemas.microsoft.com/office/drawing/2014/main" id="{9DB40EB7-9D8E-412C-AE98-6724F94C0BBA}"/>
              </a:ext>
            </a:extLst>
          </p:cNvPr>
          <p:cNvSpPr>
            <a:spLocks noGrp="1"/>
          </p:cNvSpPr>
          <p:nvPr/>
        </p:nvSpPr>
        <p:spPr>
          <a:xfrm>
            <a:off x="8896350" y="3381375"/>
            <a:ext cx="723900" cy="723900"/>
          </a:xfrm>
          <a:prstGeom prst="ellipse">
            <a:avLst/>
          </a:prstGeom>
          <a:solidFill>
            <a:srgbClr val="CE9275"/>
          </a:solidFill>
          <a:ln w="0">
            <a:noFill/>
            <a:prstDash val="solid"/>
          </a:ln>
        </p:spPr>
        <p:txBody>
          <a:bodyPr/>
          <a:lstStyle/>
          <a:p>
            <a:endParaRPr lang="en-AU"/>
          </a:p>
        </p:txBody>
      </p:sp>
      <p:sp>
        <p:nvSpPr>
          <p:cNvPr id="8" name="Oval 7">
            <a:extLst>
              <a:ext uri="{FF2B5EF4-FFF2-40B4-BE49-F238E27FC236}">
                <a16:creationId xmlns:a16="http://schemas.microsoft.com/office/drawing/2014/main" id="{A775C10E-4DB5-42A4-AD3F-C41DBB099F69}"/>
              </a:ext>
            </a:extLst>
          </p:cNvPr>
          <p:cNvSpPr>
            <a:spLocks noGrp="1"/>
          </p:cNvSpPr>
          <p:nvPr/>
        </p:nvSpPr>
        <p:spPr>
          <a:xfrm>
            <a:off x="9067800" y="3552825"/>
            <a:ext cx="381000" cy="381000"/>
          </a:xfrm>
          <a:prstGeom prst="ellipse">
            <a:avLst/>
          </a:prstGeom>
          <a:solidFill>
            <a:srgbClr val="12243A"/>
          </a:solidFill>
          <a:ln w="0">
            <a:noFill/>
            <a:prstDash val="solid"/>
          </a:ln>
        </p:spPr>
        <p:txBody>
          <a:bodyPr/>
          <a:lstStyle/>
          <a:p>
            <a:endParaRPr lang="en-AU"/>
          </a:p>
        </p:txBody>
      </p:sp>
      <p:sp>
        <p:nvSpPr>
          <p:cNvPr id="9" name="Rectangle 8">
            <a:extLst>
              <a:ext uri="{FF2B5EF4-FFF2-40B4-BE49-F238E27FC236}">
                <a16:creationId xmlns:a16="http://schemas.microsoft.com/office/drawing/2014/main" id="{B6A56E44-A167-4BA9-AFEF-FF6E01E99C82}"/>
              </a:ext>
            </a:extLst>
          </p:cNvPr>
          <p:cNvSpPr>
            <a:spLocks noGrp="1"/>
          </p:cNvSpPr>
          <p:nvPr/>
        </p:nvSpPr>
        <p:spPr>
          <a:xfrm>
            <a:off x="685800" y="5105400"/>
            <a:ext cx="5715000" cy="323850"/>
          </a:xfrm>
          <a:prstGeom prst="rect">
            <a:avLst/>
          </a:prstGeom>
          <a:noFill/>
          <a:ln w="0">
            <a:noFill/>
            <a:prstDash val="solid"/>
          </a:ln>
        </p:spPr>
        <p:txBody>
          <a:bodyPr anchor="ctr"/>
          <a:lstStyle/>
          <a:p>
            <a:pPr algn="l">
              <a:defRPr sz="1725" b="1">
                <a:solidFill>
                  <a:srgbClr val="FFFFFF"/>
                </a:solidFill>
              </a:defRPr>
            </a:pPr>
            <a:r>
              <a:rPr sz="1725" b="1">
                <a:solidFill>
                  <a:srgbClr val="FFFFFF"/>
                </a:solidFill>
              </a:rPr>
              <a:t>Dr Mike Shenouda</a:t>
            </a:r>
          </a:p>
        </p:txBody>
      </p:sp>
      <p:sp>
        <p:nvSpPr>
          <p:cNvPr id="10" name="Rectangle 9">
            <a:extLst>
              <a:ext uri="{FF2B5EF4-FFF2-40B4-BE49-F238E27FC236}">
                <a16:creationId xmlns:a16="http://schemas.microsoft.com/office/drawing/2014/main" id="{B35B8FAD-6531-452F-9BA3-500DA179CB96}"/>
              </a:ext>
            </a:extLst>
          </p:cNvPr>
          <p:cNvSpPr>
            <a:spLocks noGrp="1"/>
          </p:cNvSpPr>
          <p:nvPr/>
        </p:nvSpPr>
        <p:spPr>
          <a:xfrm>
            <a:off x="685800" y="5467350"/>
            <a:ext cx="6858000" cy="285750"/>
          </a:xfrm>
          <a:prstGeom prst="rect">
            <a:avLst/>
          </a:prstGeom>
          <a:noFill/>
          <a:ln w="0">
            <a:noFill/>
            <a:prstDash val="solid"/>
          </a:ln>
        </p:spPr>
        <p:txBody>
          <a:bodyPr anchor="ctr"/>
          <a:lstStyle/>
          <a:p>
            <a:pPr algn="l">
              <a:defRPr sz="1350" b="0">
                <a:solidFill>
                  <a:srgbClr val="E8C8C0"/>
                </a:solidFill>
              </a:defRPr>
            </a:pPr>
            <a:r>
              <a:rPr sz="1350" b="0">
                <a:solidFill>
                  <a:srgbClr val="E8C8C0"/>
                </a:solidFill>
              </a:rPr>
              <a:t>Sexual &amp; Regenerative Medicine | Cosmetic Physician</a:t>
            </a:r>
          </a:p>
        </p:txBody>
      </p:sp>
    </p:spTree>
    <p:extLst>
      <p:ext uri="{BB962C8B-B14F-4D97-AF65-F5344CB8AC3E}">
        <p14:creationId xmlns:p14="http://schemas.microsoft.com/office/powerpoint/2010/main" val="19958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E0FE755-4758-4EE7-A5F3-EAF4584F1A64}"/>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192D93D8-3038-4770-8458-1A6FD3079791}"/>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6C11B5B4-111D-4424-ADEE-0575F50D41A7}"/>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02</a:t>
            </a:r>
          </a:p>
        </p:txBody>
      </p:sp>
      <p:sp>
        <p:nvSpPr>
          <p:cNvPr id="4" name="Rectangle 3">
            <a:extLst>
              <a:ext uri="{FF2B5EF4-FFF2-40B4-BE49-F238E27FC236}">
                <a16:creationId xmlns:a16="http://schemas.microsoft.com/office/drawing/2014/main" id="{7C7BDD48-3AC6-4FC4-8552-6CD4A323DB69}"/>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A healthy vulva has no single “correct” look</a:t>
            </a:r>
          </a:p>
        </p:txBody>
      </p:sp>
      <p:sp>
        <p:nvSpPr>
          <p:cNvPr id="5" name="Rectangle 4">
            <a:extLst>
              <a:ext uri="{FF2B5EF4-FFF2-40B4-BE49-F238E27FC236}">
                <a16:creationId xmlns:a16="http://schemas.microsoft.com/office/drawing/2014/main" id="{59013DF4-E2E9-417F-89AF-FB838C0B9275}"/>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Normal anatomy varies widely across age, hormones, pregnancy, weight change and genetics.</a:t>
            </a:r>
          </a:p>
        </p:txBody>
      </p:sp>
      <p:sp>
        <p:nvSpPr>
          <p:cNvPr id="6" name="Rectangle: Rounded Corners 5">
            <a:extLst>
              <a:ext uri="{FF2B5EF4-FFF2-40B4-BE49-F238E27FC236}">
                <a16:creationId xmlns:a16="http://schemas.microsoft.com/office/drawing/2014/main" id="{695AB943-D012-4C58-A9B4-63D44DC499E3}"/>
              </a:ext>
            </a:extLst>
          </p:cNvPr>
          <p:cNvSpPr>
            <a:spLocks noGrp="1"/>
          </p:cNvSpPr>
          <p:nvPr/>
        </p:nvSpPr>
        <p:spPr>
          <a:xfrm>
            <a:off x="685800" y="3143250"/>
            <a:ext cx="3381375" cy="2000250"/>
          </a:xfrm>
          <a:prstGeom prst="roundRect">
            <a:avLst>
              <a:gd name="adj" fmla="val 3810"/>
            </a:avLst>
          </a:prstGeom>
          <a:solidFill>
            <a:srgbClr val="FFFFFF"/>
          </a:solidFill>
          <a:ln w="9525">
            <a:solidFill>
              <a:srgbClr val="E8C8C0"/>
            </a:solidFill>
            <a:prstDash val="solid"/>
          </a:ln>
        </p:spPr>
        <p:txBody>
          <a:bodyPr/>
          <a:lstStyle/>
          <a:p>
            <a:endParaRPr lang="en-AU"/>
          </a:p>
        </p:txBody>
      </p:sp>
      <p:sp>
        <p:nvSpPr>
          <p:cNvPr id="7" name="Rectangle 6">
            <a:extLst>
              <a:ext uri="{FF2B5EF4-FFF2-40B4-BE49-F238E27FC236}">
                <a16:creationId xmlns:a16="http://schemas.microsoft.com/office/drawing/2014/main" id="{7D43F573-2E10-4D42-980B-8FF11EE57D69}"/>
              </a:ext>
            </a:extLst>
          </p:cNvPr>
          <p:cNvSpPr>
            <a:spLocks noGrp="1"/>
          </p:cNvSpPr>
          <p:nvPr/>
        </p:nvSpPr>
        <p:spPr>
          <a:xfrm>
            <a:off x="933450" y="3409950"/>
            <a:ext cx="2857500" cy="361950"/>
          </a:xfrm>
          <a:prstGeom prst="rect">
            <a:avLst/>
          </a:prstGeom>
          <a:noFill/>
          <a:ln w="0">
            <a:noFill/>
            <a:prstDash val="solid"/>
          </a:ln>
        </p:spPr>
        <p:txBody>
          <a:bodyPr anchor="ctr"/>
          <a:lstStyle/>
          <a:p>
            <a:pPr algn="l">
              <a:defRPr sz="1875" b="1">
                <a:solidFill>
                  <a:srgbClr val="B8785E"/>
                </a:solidFill>
              </a:defRPr>
            </a:pPr>
            <a:r>
              <a:rPr sz="1875" b="1">
                <a:solidFill>
                  <a:srgbClr val="B8785E"/>
                </a:solidFill>
              </a:rPr>
              <a:t>COMFORT</a:t>
            </a:r>
          </a:p>
        </p:txBody>
      </p:sp>
      <p:sp>
        <p:nvSpPr>
          <p:cNvPr id="8" name="Rectangle 7">
            <a:extLst>
              <a:ext uri="{FF2B5EF4-FFF2-40B4-BE49-F238E27FC236}">
                <a16:creationId xmlns:a16="http://schemas.microsoft.com/office/drawing/2014/main" id="{2D413AC6-2FBC-4605-9560-E1A2018AE5DB}"/>
              </a:ext>
            </a:extLst>
          </p:cNvPr>
          <p:cNvSpPr>
            <a:spLocks noGrp="1"/>
          </p:cNvSpPr>
          <p:nvPr/>
        </p:nvSpPr>
        <p:spPr>
          <a:xfrm>
            <a:off x="933450" y="3905250"/>
            <a:ext cx="2762250" cy="87630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Minimal irritation, pain, splitting or burning in daily life and intimacy.</a:t>
            </a:r>
          </a:p>
        </p:txBody>
      </p:sp>
      <p:sp>
        <p:nvSpPr>
          <p:cNvPr id="9" name="Rectangle: Rounded Corners 8">
            <a:extLst>
              <a:ext uri="{FF2B5EF4-FFF2-40B4-BE49-F238E27FC236}">
                <a16:creationId xmlns:a16="http://schemas.microsoft.com/office/drawing/2014/main" id="{5E6E1F68-5A6E-4C66-8360-48B7B89E5D0F}"/>
              </a:ext>
            </a:extLst>
          </p:cNvPr>
          <p:cNvSpPr>
            <a:spLocks noGrp="1"/>
          </p:cNvSpPr>
          <p:nvPr/>
        </p:nvSpPr>
        <p:spPr>
          <a:xfrm>
            <a:off x="4410075" y="3143250"/>
            <a:ext cx="3381375" cy="2000250"/>
          </a:xfrm>
          <a:prstGeom prst="roundRect">
            <a:avLst>
              <a:gd name="adj" fmla="val 3810"/>
            </a:avLst>
          </a:prstGeom>
          <a:solidFill>
            <a:srgbClr val="FFFFFF"/>
          </a:solidFill>
          <a:ln w="9525">
            <a:solidFill>
              <a:srgbClr val="E8C8C0"/>
            </a:solidFill>
            <a:prstDash val="solid"/>
          </a:ln>
        </p:spPr>
        <p:txBody>
          <a:bodyPr/>
          <a:lstStyle/>
          <a:p>
            <a:endParaRPr lang="en-AU"/>
          </a:p>
        </p:txBody>
      </p:sp>
      <p:sp>
        <p:nvSpPr>
          <p:cNvPr id="10" name="Rectangle 9">
            <a:extLst>
              <a:ext uri="{FF2B5EF4-FFF2-40B4-BE49-F238E27FC236}">
                <a16:creationId xmlns:a16="http://schemas.microsoft.com/office/drawing/2014/main" id="{1F61017C-2ACA-49F8-8537-6C88BA35FFBF}"/>
              </a:ext>
            </a:extLst>
          </p:cNvPr>
          <p:cNvSpPr>
            <a:spLocks noGrp="1"/>
          </p:cNvSpPr>
          <p:nvPr/>
        </p:nvSpPr>
        <p:spPr>
          <a:xfrm>
            <a:off x="4657725" y="3409950"/>
            <a:ext cx="2857500" cy="361950"/>
          </a:xfrm>
          <a:prstGeom prst="rect">
            <a:avLst/>
          </a:prstGeom>
          <a:noFill/>
          <a:ln w="0">
            <a:noFill/>
            <a:prstDash val="solid"/>
          </a:ln>
        </p:spPr>
        <p:txBody>
          <a:bodyPr anchor="ctr"/>
          <a:lstStyle/>
          <a:p>
            <a:pPr algn="l">
              <a:defRPr sz="1875" b="1">
                <a:solidFill>
                  <a:srgbClr val="B8785E"/>
                </a:solidFill>
              </a:defRPr>
            </a:pPr>
            <a:r>
              <a:rPr sz="1875" b="1">
                <a:solidFill>
                  <a:srgbClr val="B8785E"/>
                </a:solidFill>
              </a:rPr>
              <a:t>INTEGRITY</a:t>
            </a:r>
          </a:p>
        </p:txBody>
      </p:sp>
      <p:sp>
        <p:nvSpPr>
          <p:cNvPr id="11" name="Rectangle 10">
            <a:extLst>
              <a:ext uri="{FF2B5EF4-FFF2-40B4-BE49-F238E27FC236}">
                <a16:creationId xmlns:a16="http://schemas.microsoft.com/office/drawing/2014/main" id="{D0129230-D28D-4FB2-81F6-2A488C0E582C}"/>
              </a:ext>
            </a:extLst>
          </p:cNvPr>
          <p:cNvSpPr>
            <a:spLocks noGrp="1"/>
          </p:cNvSpPr>
          <p:nvPr/>
        </p:nvSpPr>
        <p:spPr>
          <a:xfrm>
            <a:off x="4657725" y="3905250"/>
            <a:ext cx="2762250" cy="87630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A resilient skin barrier without untreated inflammation, infection or suspicious change.</a:t>
            </a:r>
          </a:p>
        </p:txBody>
      </p:sp>
      <p:sp>
        <p:nvSpPr>
          <p:cNvPr id="12" name="Rectangle: Rounded Corners 11">
            <a:extLst>
              <a:ext uri="{FF2B5EF4-FFF2-40B4-BE49-F238E27FC236}">
                <a16:creationId xmlns:a16="http://schemas.microsoft.com/office/drawing/2014/main" id="{03403CFF-B4CE-4899-A869-7D64E52FE159}"/>
              </a:ext>
            </a:extLst>
          </p:cNvPr>
          <p:cNvSpPr>
            <a:spLocks noGrp="1"/>
          </p:cNvSpPr>
          <p:nvPr/>
        </p:nvSpPr>
        <p:spPr>
          <a:xfrm>
            <a:off x="8134350" y="3143250"/>
            <a:ext cx="3381375" cy="2000250"/>
          </a:xfrm>
          <a:prstGeom prst="roundRect">
            <a:avLst>
              <a:gd name="adj" fmla="val 3810"/>
            </a:avLst>
          </a:prstGeom>
          <a:solidFill>
            <a:srgbClr val="FFFFFF"/>
          </a:solidFill>
          <a:ln w="9525">
            <a:solidFill>
              <a:srgbClr val="E8C8C0"/>
            </a:solidFill>
            <a:prstDash val="solid"/>
          </a:ln>
        </p:spPr>
        <p:txBody>
          <a:bodyPr/>
          <a:lstStyle/>
          <a:p>
            <a:endParaRPr lang="en-AU"/>
          </a:p>
        </p:txBody>
      </p:sp>
      <p:sp>
        <p:nvSpPr>
          <p:cNvPr id="13" name="Rectangle 12">
            <a:extLst>
              <a:ext uri="{FF2B5EF4-FFF2-40B4-BE49-F238E27FC236}">
                <a16:creationId xmlns:a16="http://schemas.microsoft.com/office/drawing/2014/main" id="{8AD7D3BF-5573-42E8-BAA7-043BCAC69DAD}"/>
              </a:ext>
            </a:extLst>
          </p:cNvPr>
          <p:cNvSpPr>
            <a:spLocks noGrp="1"/>
          </p:cNvSpPr>
          <p:nvPr/>
        </p:nvSpPr>
        <p:spPr>
          <a:xfrm>
            <a:off x="8382000" y="3409950"/>
            <a:ext cx="2857500" cy="361950"/>
          </a:xfrm>
          <a:prstGeom prst="rect">
            <a:avLst/>
          </a:prstGeom>
          <a:noFill/>
          <a:ln w="0">
            <a:noFill/>
            <a:prstDash val="solid"/>
          </a:ln>
        </p:spPr>
        <p:txBody>
          <a:bodyPr anchor="ctr"/>
          <a:lstStyle/>
          <a:p>
            <a:pPr algn="l">
              <a:defRPr sz="1875" b="1">
                <a:solidFill>
                  <a:srgbClr val="B8785E"/>
                </a:solidFill>
              </a:defRPr>
            </a:pPr>
            <a:r>
              <a:rPr sz="1875" b="1">
                <a:solidFill>
                  <a:srgbClr val="B8785E"/>
                </a:solidFill>
              </a:rPr>
              <a:t>FUNCTION</a:t>
            </a:r>
          </a:p>
        </p:txBody>
      </p:sp>
      <p:sp>
        <p:nvSpPr>
          <p:cNvPr id="14" name="Rectangle 13">
            <a:extLst>
              <a:ext uri="{FF2B5EF4-FFF2-40B4-BE49-F238E27FC236}">
                <a16:creationId xmlns:a16="http://schemas.microsoft.com/office/drawing/2014/main" id="{35AD3419-8C6F-4FFC-A94D-23DAEFC2CA09}"/>
              </a:ext>
            </a:extLst>
          </p:cNvPr>
          <p:cNvSpPr>
            <a:spLocks noGrp="1"/>
          </p:cNvSpPr>
          <p:nvPr/>
        </p:nvSpPr>
        <p:spPr>
          <a:xfrm>
            <a:off x="8382000" y="3905250"/>
            <a:ext cx="2762250" cy="87630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Comfort with movement, hygiene, urination and sexual activity—on your terms.</a:t>
            </a:r>
          </a:p>
        </p:txBody>
      </p:sp>
    </p:spTree>
    <p:extLst>
      <p:ext uri="{BB962C8B-B14F-4D97-AF65-F5344CB8AC3E}">
        <p14:creationId xmlns:p14="http://schemas.microsoft.com/office/powerpoint/2010/main" val="1780428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243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04669E8-80BF-4F5A-987D-DFEC8FC4B833}"/>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F7F2EA"/>
                </a:solidFill>
              </a:defRPr>
            </a:pPr>
            <a:r>
              <a:rPr sz="1350" b="1">
                <a:solidFill>
                  <a:srgbClr val="F7F2EA"/>
                </a:solidFill>
              </a:rPr>
              <a:t>GÉNIALE</a:t>
            </a:r>
          </a:p>
        </p:txBody>
      </p:sp>
      <p:sp>
        <p:nvSpPr>
          <p:cNvPr id="2" name="Rectangle 1">
            <a:extLst>
              <a:ext uri="{FF2B5EF4-FFF2-40B4-BE49-F238E27FC236}">
                <a16:creationId xmlns:a16="http://schemas.microsoft.com/office/drawing/2014/main" id="{C603F819-4DC1-43A6-B2ED-AAF2518FA241}"/>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D9CD714F-2B3B-4222-8481-AB34224B2430}"/>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E8C8C0"/>
                </a:solidFill>
              </a:defRPr>
            </a:pPr>
            <a:r>
              <a:rPr sz="1050" b="1">
                <a:solidFill>
                  <a:srgbClr val="E8C8C0"/>
                </a:solidFill>
              </a:rPr>
              <a:t>03</a:t>
            </a:r>
          </a:p>
        </p:txBody>
      </p:sp>
      <p:sp>
        <p:nvSpPr>
          <p:cNvPr id="4" name="Rectangle 3">
            <a:extLst>
              <a:ext uri="{FF2B5EF4-FFF2-40B4-BE49-F238E27FC236}">
                <a16:creationId xmlns:a16="http://schemas.microsoft.com/office/drawing/2014/main" id="{FD5DE20C-0DEA-4B6C-9428-630B7684D168}"/>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FFFFFF"/>
                </a:solidFill>
              </a:defRPr>
            </a:pPr>
            <a:r>
              <a:rPr sz="3150" b="1">
                <a:solidFill>
                  <a:srgbClr val="FFFFFF"/>
                </a:solidFill>
              </a:rPr>
              <a:t>Start with the concern—not a treatment menu</a:t>
            </a:r>
          </a:p>
        </p:txBody>
      </p:sp>
      <p:sp>
        <p:nvSpPr>
          <p:cNvPr id="5" name="Rectangle 4">
            <a:extLst>
              <a:ext uri="{FF2B5EF4-FFF2-40B4-BE49-F238E27FC236}">
                <a16:creationId xmlns:a16="http://schemas.microsoft.com/office/drawing/2014/main" id="{55361543-42C8-4611-BC60-B5DA5D449807}"/>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E8C8C0"/>
                </a:solidFill>
              </a:defRPr>
            </a:pPr>
            <a:r>
              <a:rPr sz="1650" b="0">
                <a:solidFill>
                  <a:srgbClr val="E8C8C0"/>
                </a:solidFill>
              </a:rPr>
              <a:t>The same symptom can have several causes, and the right pathway begins with diagnosis.</a:t>
            </a:r>
          </a:p>
        </p:txBody>
      </p:sp>
      <p:sp>
        <p:nvSpPr>
          <p:cNvPr id="6" name="Oval 5">
            <a:extLst>
              <a:ext uri="{FF2B5EF4-FFF2-40B4-BE49-F238E27FC236}">
                <a16:creationId xmlns:a16="http://schemas.microsoft.com/office/drawing/2014/main" id="{47F399AF-8F00-4337-A736-19998A9F2D72}"/>
              </a:ext>
            </a:extLst>
          </p:cNvPr>
          <p:cNvSpPr>
            <a:spLocks noGrp="1"/>
          </p:cNvSpPr>
          <p:nvPr/>
        </p:nvSpPr>
        <p:spPr>
          <a:xfrm>
            <a:off x="876300" y="3095625"/>
            <a:ext cx="95250" cy="95250"/>
          </a:xfrm>
          <a:prstGeom prst="ellipse">
            <a:avLst/>
          </a:prstGeom>
          <a:solidFill>
            <a:srgbClr val="CE9275"/>
          </a:solidFill>
          <a:ln w="0">
            <a:noFill/>
            <a:prstDash val="solid"/>
          </a:ln>
        </p:spPr>
        <p:txBody>
          <a:bodyPr/>
          <a:lstStyle/>
          <a:p>
            <a:endParaRPr lang="en-AU"/>
          </a:p>
        </p:txBody>
      </p:sp>
      <p:sp>
        <p:nvSpPr>
          <p:cNvPr id="7" name="Rectangle 6">
            <a:extLst>
              <a:ext uri="{FF2B5EF4-FFF2-40B4-BE49-F238E27FC236}">
                <a16:creationId xmlns:a16="http://schemas.microsoft.com/office/drawing/2014/main" id="{32CABF1A-2B5B-4FD9-BEFC-F39591BAECB8}"/>
              </a:ext>
            </a:extLst>
          </p:cNvPr>
          <p:cNvSpPr>
            <a:spLocks noGrp="1"/>
          </p:cNvSpPr>
          <p:nvPr/>
        </p:nvSpPr>
        <p:spPr>
          <a:xfrm>
            <a:off x="1143000" y="3000375"/>
            <a:ext cx="9353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Dryness, burning, itching or recurrent splitting</a:t>
            </a:r>
          </a:p>
        </p:txBody>
      </p:sp>
      <p:sp>
        <p:nvSpPr>
          <p:cNvPr id="8" name="Oval 7">
            <a:extLst>
              <a:ext uri="{FF2B5EF4-FFF2-40B4-BE49-F238E27FC236}">
                <a16:creationId xmlns:a16="http://schemas.microsoft.com/office/drawing/2014/main" id="{8043AD40-5812-467C-99C4-F1982944CF23}"/>
              </a:ext>
            </a:extLst>
          </p:cNvPr>
          <p:cNvSpPr>
            <a:spLocks noGrp="1"/>
          </p:cNvSpPr>
          <p:nvPr/>
        </p:nvSpPr>
        <p:spPr>
          <a:xfrm>
            <a:off x="876300" y="3638550"/>
            <a:ext cx="95250" cy="95250"/>
          </a:xfrm>
          <a:prstGeom prst="ellipse">
            <a:avLst/>
          </a:prstGeom>
          <a:solidFill>
            <a:srgbClr val="CE9275"/>
          </a:solidFill>
          <a:ln w="0">
            <a:noFill/>
            <a:prstDash val="solid"/>
          </a:ln>
        </p:spPr>
        <p:txBody>
          <a:bodyPr/>
          <a:lstStyle/>
          <a:p>
            <a:endParaRPr lang="en-AU"/>
          </a:p>
        </p:txBody>
      </p:sp>
      <p:sp>
        <p:nvSpPr>
          <p:cNvPr id="9" name="Rectangle 8">
            <a:extLst>
              <a:ext uri="{FF2B5EF4-FFF2-40B4-BE49-F238E27FC236}">
                <a16:creationId xmlns:a16="http://schemas.microsoft.com/office/drawing/2014/main" id="{B81E5659-18BB-4D97-8FF5-9CE8FA559016}"/>
              </a:ext>
            </a:extLst>
          </p:cNvPr>
          <p:cNvSpPr>
            <a:spLocks noGrp="1"/>
          </p:cNvSpPr>
          <p:nvPr/>
        </p:nvSpPr>
        <p:spPr>
          <a:xfrm>
            <a:off x="1143000" y="3543300"/>
            <a:ext cx="9353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Pain with touch, penetration or after intimacy</a:t>
            </a:r>
          </a:p>
        </p:txBody>
      </p:sp>
      <p:sp>
        <p:nvSpPr>
          <p:cNvPr id="10" name="Oval 9">
            <a:extLst>
              <a:ext uri="{FF2B5EF4-FFF2-40B4-BE49-F238E27FC236}">
                <a16:creationId xmlns:a16="http://schemas.microsoft.com/office/drawing/2014/main" id="{EB2FC6DE-8886-4FC6-90C6-A906A3F67518}"/>
              </a:ext>
            </a:extLst>
          </p:cNvPr>
          <p:cNvSpPr>
            <a:spLocks noGrp="1"/>
          </p:cNvSpPr>
          <p:nvPr/>
        </p:nvSpPr>
        <p:spPr>
          <a:xfrm>
            <a:off x="876300" y="4181475"/>
            <a:ext cx="95250" cy="95250"/>
          </a:xfrm>
          <a:prstGeom prst="ellipse">
            <a:avLst/>
          </a:prstGeom>
          <a:solidFill>
            <a:srgbClr val="CE9275"/>
          </a:solidFill>
          <a:ln w="0">
            <a:noFill/>
            <a:prstDash val="solid"/>
          </a:ln>
        </p:spPr>
        <p:txBody>
          <a:bodyPr/>
          <a:lstStyle/>
          <a:p>
            <a:endParaRPr lang="en-AU"/>
          </a:p>
        </p:txBody>
      </p:sp>
      <p:sp>
        <p:nvSpPr>
          <p:cNvPr id="11" name="Rectangle 10">
            <a:extLst>
              <a:ext uri="{FF2B5EF4-FFF2-40B4-BE49-F238E27FC236}">
                <a16:creationId xmlns:a16="http://schemas.microsoft.com/office/drawing/2014/main" id="{3DC5786E-E3E3-419F-B2DD-07114A684115}"/>
              </a:ext>
            </a:extLst>
          </p:cNvPr>
          <p:cNvSpPr>
            <a:spLocks noGrp="1"/>
          </p:cNvSpPr>
          <p:nvPr/>
        </p:nvSpPr>
        <p:spPr>
          <a:xfrm>
            <a:off x="1143000" y="4086225"/>
            <a:ext cx="9353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A new pale, thickened, pigmented or non-healing area</a:t>
            </a:r>
          </a:p>
        </p:txBody>
      </p:sp>
      <p:sp>
        <p:nvSpPr>
          <p:cNvPr id="12" name="Oval 11">
            <a:extLst>
              <a:ext uri="{FF2B5EF4-FFF2-40B4-BE49-F238E27FC236}">
                <a16:creationId xmlns:a16="http://schemas.microsoft.com/office/drawing/2014/main" id="{1761F30F-7130-4E44-A4BC-82CC9526E237}"/>
              </a:ext>
            </a:extLst>
          </p:cNvPr>
          <p:cNvSpPr>
            <a:spLocks noGrp="1"/>
          </p:cNvSpPr>
          <p:nvPr/>
        </p:nvSpPr>
        <p:spPr>
          <a:xfrm>
            <a:off x="876300" y="4724400"/>
            <a:ext cx="95250" cy="95250"/>
          </a:xfrm>
          <a:prstGeom prst="ellipse">
            <a:avLst/>
          </a:prstGeom>
          <a:solidFill>
            <a:srgbClr val="CE9275"/>
          </a:solidFill>
          <a:ln w="0">
            <a:noFill/>
            <a:prstDash val="solid"/>
          </a:ln>
        </p:spPr>
        <p:txBody>
          <a:bodyPr/>
          <a:lstStyle/>
          <a:p>
            <a:endParaRPr lang="en-AU"/>
          </a:p>
        </p:txBody>
      </p:sp>
      <p:sp>
        <p:nvSpPr>
          <p:cNvPr id="13" name="Rectangle 12">
            <a:extLst>
              <a:ext uri="{FF2B5EF4-FFF2-40B4-BE49-F238E27FC236}">
                <a16:creationId xmlns:a16="http://schemas.microsoft.com/office/drawing/2014/main" id="{16B9BB2D-14E8-4BD9-8232-1FB6F85CB161}"/>
              </a:ext>
            </a:extLst>
          </p:cNvPr>
          <p:cNvSpPr>
            <a:spLocks noGrp="1"/>
          </p:cNvSpPr>
          <p:nvPr/>
        </p:nvSpPr>
        <p:spPr>
          <a:xfrm>
            <a:off x="1143000" y="4629150"/>
            <a:ext cx="9353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Perceived volume loss or laxity after ageing or major weight change</a:t>
            </a:r>
          </a:p>
        </p:txBody>
      </p:sp>
      <p:sp>
        <p:nvSpPr>
          <p:cNvPr id="14" name="Oval 13">
            <a:extLst>
              <a:ext uri="{FF2B5EF4-FFF2-40B4-BE49-F238E27FC236}">
                <a16:creationId xmlns:a16="http://schemas.microsoft.com/office/drawing/2014/main" id="{C7E77839-4138-4072-87EE-FFBAD94EAED7}"/>
              </a:ext>
            </a:extLst>
          </p:cNvPr>
          <p:cNvSpPr>
            <a:spLocks noGrp="1"/>
          </p:cNvSpPr>
          <p:nvPr/>
        </p:nvSpPr>
        <p:spPr>
          <a:xfrm>
            <a:off x="876300" y="5267325"/>
            <a:ext cx="95250" cy="95250"/>
          </a:xfrm>
          <a:prstGeom prst="ellipse">
            <a:avLst/>
          </a:prstGeom>
          <a:solidFill>
            <a:srgbClr val="CE9275"/>
          </a:solidFill>
          <a:ln w="0">
            <a:noFill/>
            <a:prstDash val="solid"/>
          </a:ln>
        </p:spPr>
        <p:txBody>
          <a:bodyPr/>
          <a:lstStyle/>
          <a:p>
            <a:endParaRPr lang="en-AU"/>
          </a:p>
        </p:txBody>
      </p:sp>
      <p:sp>
        <p:nvSpPr>
          <p:cNvPr id="15" name="Rectangle 14">
            <a:extLst>
              <a:ext uri="{FF2B5EF4-FFF2-40B4-BE49-F238E27FC236}">
                <a16:creationId xmlns:a16="http://schemas.microsoft.com/office/drawing/2014/main" id="{BE8489A2-AC41-4CB5-B49F-1D7ED87EF128}"/>
              </a:ext>
            </a:extLst>
          </p:cNvPr>
          <p:cNvSpPr>
            <a:spLocks noGrp="1"/>
          </p:cNvSpPr>
          <p:nvPr/>
        </p:nvSpPr>
        <p:spPr>
          <a:xfrm>
            <a:off x="1143000" y="5172075"/>
            <a:ext cx="9353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A change affecting confidence, clothing, exercise or relationships</a:t>
            </a:r>
          </a:p>
        </p:txBody>
      </p:sp>
    </p:spTree>
    <p:extLst>
      <p:ext uri="{BB962C8B-B14F-4D97-AF65-F5344CB8AC3E}">
        <p14:creationId xmlns:p14="http://schemas.microsoft.com/office/powerpoint/2010/main" val="508054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C32AB967-AA7A-4E45-B1D4-1DE9BF60E347}"/>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07925FCE-5DDA-4A07-86F7-8166CC04FFF5}"/>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78817FCB-3838-483C-8DEC-A0EF2915B239}"/>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04</a:t>
            </a:r>
          </a:p>
        </p:txBody>
      </p:sp>
      <p:sp>
        <p:nvSpPr>
          <p:cNvPr id="4" name="Rectangle 3">
            <a:extLst>
              <a:ext uri="{FF2B5EF4-FFF2-40B4-BE49-F238E27FC236}">
                <a16:creationId xmlns:a16="http://schemas.microsoft.com/office/drawing/2014/main" id="{6DBB671B-A29A-46F7-9273-546E26CB2182}"/>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A vulval health consultation is an investigation</a:t>
            </a:r>
          </a:p>
        </p:txBody>
      </p:sp>
      <p:sp>
        <p:nvSpPr>
          <p:cNvPr id="5" name="Rectangle 4">
            <a:extLst>
              <a:ext uri="{FF2B5EF4-FFF2-40B4-BE49-F238E27FC236}">
                <a16:creationId xmlns:a16="http://schemas.microsoft.com/office/drawing/2014/main" id="{2248B303-9F27-4529-B32A-5B3B586FDB74}"/>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It should clarify symptoms, anatomy, skin disease, hormones, pelvic floor factors and personal goals.</a:t>
            </a:r>
          </a:p>
        </p:txBody>
      </p:sp>
      <p:sp>
        <p:nvSpPr>
          <p:cNvPr id="6" name="Rectangle: Rounded Corners 5">
            <a:extLst>
              <a:ext uri="{FF2B5EF4-FFF2-40B4-BE49-F238E27FC236}">
                <a16:creationId xmlns:a16="http://schemas.microsoft.com/office/drawing/2014/main" id="{A467D02F-F919-47F3-B51B-E52BAB86944C}"/>
              </a:ext>
            </a:extLst>
          </p:cNvPr>
          <p:cNvSpPr>
            <a:spLocks noGrp="1"/>
          </p:cNvSpPr>
          <p:nvPr/>
        </p:nvSpPr>
        <p:spPr>
          <a:xfrm>
            <a:off x="685800" y="3067050"/>
            <a:ext cx="2428875" cy="2238375"/>
          </a:xfrm>
          <a:prstGeom prst="roundRect">
            <a:avLst>
              <a:gd name="adj" fmla="val 3404"/>
            </a:avLst>
          </a:prstGeom>
          <a:solidFill>
            <a:srgbClr val="FFFFFF"/>
          </a:solidFill>
          <a:ln w="9525">
            <a:solidFill>
              <a:srgbClr val="E8C8C0"/>
            </a:solidFill>
            <a:prstDash val="solid"/>
          </a:ln>
        </p:spPr>
        <p:txBody>
          <a:bodyPr/>
          <a:lstStyle/>
          <a:p>
            <a:endParaRPr lang="en-AU"/>
          </a:p>
        </p:txBody>
      </p:sp>
      <p:sp>
        <p:nvSpPr>
          <p:cNvPr id="7" name="Rectangle 6">
            <a:extLst>
              <a:ext uri="{FF2B5EF4-FFF2-40B4-BE49-F238E27FC236}">
                <a16:creationId xmlns:a16="http://schemas.microsoft.com/office/drawing/2014/main" id="{B737FF72-E4CA-4B34-B37B-34293D2707BD}"/>
              </a:ext>
            </a:extLst>
          </p:cNvPr>
          <p:cNvSpPr>
            <a:spLocks noGrp="1"/>
          </p:cNvSpPr>
          <p:nvPr/>
        </p:nvSpPr>
        <p:spPr>
          <a:xfrm>
            <a:off x="857250" y="3238500"/>
            <a:ext cx="419100" cy="419100"/>
          </a:xfrm>
          <a:prstGeom prst="rect">
            <a:avLst/>
          </a:prstGeom>
          <a:noFill/>
          <a:ln w="0">
            <a:noFill/>
            <a:prstDash val="solid"/>
          </a:ln>
        </p:spPr>
        <p:txBody>
          <a:bodyPr anchor="ctr"/>
          <a:lstStyle/>
          <a:p>
            <a:pPr algn="ctr">
              <a:defRPr sz="1800" b="1">
                <a:solidFill>
                  <a:srgbClr val="FFFFFF"/>
                </a:solidFill>
              </a:defRPr>
            </a:pPr>
            <a:r>
              <a:rPr sz="1800" b="1">
                <a:solidFill>
                  <a:srgbClr val="FFFFFF"/>
                </a:solidFill>
              </a:rPr>
              <a:t>1</a:t>
            </a:r>
          </a:p>
        </p:txBody>
      </p:sp>
      <p:sp>
        <p:nvSpPr>
          <p:cNvPr id="8" name="Oval 7">
            <a:extLst>
              <a:ext uri="{FF2B5EF4-FFF2-40B4-BE49-F238E27FC236}">
                <a16:creationId xmlns:a16="http://schemas.microsoft.com/office/drawing/2014/main" id="{67AB8B51-B337-471C-B43C-B56549A2A95C}"/>
              </a:ext>
            </a:extLst>
          </p:cNvPr>
          <p:cNvSpPr>
            <a:spLocks noGrp="1"/>
          </p:cNvSpPr>
          <p:nvPr/>
        </p:nvSpPr>
        <p:spPr>
          <a:xfrm>
            <a:off x="838200" y="3219450"/>
            <a:ext cx="457200" cy="457200"/>
          </a:xfrm>
          <a:prstGeom prst="ellipse">
            <a:avLst/>
          </a:prstGeom>
          <a:solidFill>
            <a:srgbClr val="CE9275"/>
          </a:solidFill>
          <a:ln w="0">
            <a:noFill/>
            <a:prstDash val="solid"/>
          </a:ln>
        </p:spPr>
        <p:txBody>
          <a:bodyPr/>
          <a:lstStyle/>
          <a:p>
            <a:endParaRPr lang="en-AU"/>
          </a:p>
        </p:txBody>
      </p:sp>
      <p:sp>
        <p:nvSpPr>
          <p:cNvPr id="9" name="Rectangle 8">
            <a:extLst>
              <a:ext uri="{FF2B5EF4-FFF2-40B4-BE49-F238E27FC236}">
                <a16:creationId xmlns:a16="http://schemas.microsoft.com/office/drawing/2014/main" id="{750445F3-8F13-4A22-BEB8-1C9EB797CDC5}"/>
              </a:ext>
            </a:extLst>
          </p:cNvPr>
          <p:cNvSpPr>
            <a:spLocks noGrp="1"/>
          </p:cNvSpPr>
          <p:nvPr/>
        </p:nvSpPr>
        <p:spPr>
          <a:xfrm>
            <a:off x="952500" y="3829050"/>
            <a:ext cx="1905000" cy="323850"/>
          </a:xfrm>
          <a:prstGeom prst="rect">
            <a:avLst/>
          </a:prstGeom>
          <a:noFill/>
          <a:ln w="0">
            <a:noFill/>
            <a:prstDash val="solid"/>
          </a:ln>
        </p:spPr>
        <p:txBody>
          <a:bodyPr anchor="ctr"/>
          <a:lstStyle/>
          <a:p>
            <a:pPr algn="l">
              <a:defRPr sz="1650" b="1">
                <a:solidFill>
                  <a:srgbClr val="12243A"/>
                </a:solidFill>
              </a:defRPr>
            </a:pPr>
            <a:r>
              <a:rPr sz="1650" b="1">
                <a:solidFill>
                  <a:srgbClr val="12243A"/>
                </a:solidFill>
              </a:rPr>
              <a:t>LISTEN</a:t>
            </a:r>
          </a:p>
        </p:txBody>
      </p:sp>
      <p:sp>
        <p:nvSpPr>
          <p:cNvPr id="10" name="Rectangle 9">
            <a:extLst>
              <a:ext uri="{FF2B5EF4-FFF2-40B4-BE49-F238E27FC236}">
                <a16:creationId xmlns:a16="http://schemas.microsoft.com/office/drawing/2014/main" id="{466DC8D2-FBC4-4B6D-B3EE-4430EEAD18EC}"/>
              </a:ext>
            </a:extLst>
          </p:cNvPr>
          <p:cNvSpPr>
            <a:spLocks noGrp="1"/>
          </p:cNvSpPr>
          <p:nvPr/>
        </p:nvSpPr>
        <p:spPr>
          <a:xfrm>
            <a:off x="952500" y="4267200"/>
            <a:ext cx="1924050" cy="800100"/>
          </a:xfrm>
          <a:prstGeom prst="rect">
            <a:avLst/>
          </a:prstGeom>
          <a:noFill/>
          <a:ln w="0">
            <a:noFill/>
            <a:prstDash val="solid"/>
          </a:ln>
        </p:spPr>
        <p:txBody>
          <a:bodyPr anchor="ctr"/>
          <a:lstStyle/>
          <a:p>
            <a:pPr algn="l">
              <a:defRPr sz="1350" b="0">
                <a:solidFill>
                  <a:srgbClr val="183047"/>
                </a:solidFill>
              </a:defRPr>
            </a:pPr>
            <a:r>
              <a:rPr sz="1350" b="0">
                <a:solidFill>
                  <a:srgbClr val="183047"/>
                </a:solidFill>
              </a:rPr>
              <a:t>Symptoms, timeline, sexual comfort, products, medicines and priorities</a:t>
            </a:r>
          </a:p>
        </p:txBody>
      </p:sp>
      <p:sp>
        <p:nvSpPr>
          <p:cNvPr id="11" name="Rectangle: Rounded Corners 10">
            <a:extLst>
              <a:ext uri="{FF2B5EF4-FFF2-40B4-BE49-F238E27FC236}">
                <a16:creationId xmlns:a16="http://schemas.microsoft.com/office/drawing/2014/main" id="{126B844D-D53C-474B-AA6B-2908052ACE53}"/>
              </a:ext>
            </a:extLst>
          </p:cNvPr>
          <p:cNvSpPr>
            <a:spLocks noGrp="1"/>
          </p:cNvSpPr>
          <p:nvPr/>
        </p:nvSpPr>
        <p:spPr>
          <a:xfrm>
            <a:off x="3476625" y="3067050"/>
            <a:ext cx="2428875" cy="2238375"/>
          </a:xfrm>
          <a:prstGeom prst="roundRect">
            <a:avLst>
              <a:gd name="adj" fmla="val 3404"/>
            </a:avLst>
          </a:prstGeom>
          <a:solidFill>
            <a:srgbClr val="FFFFFF"/>
          </a:solidFill>
          <a:ln w="9525">
            <a:solidFill>
              <a:srgbClr val="E8C8C0"/>
            </a:solidFill>
            <a:prstDash val="solid"/>
          </a:ln>
        </p:spPr>
        <p:txBody>
          <a:bodyPr/>
          <a:lstStyle/>
          <a:p>
            <a:endParaRPr lang="en-AU"/>
          </a:p>
        </p:txBody>
      </p:sp>
      <p:sp>
        <p:nvSpPr>
          <p:cNvPr id="12" name="Rectangle 11">
            <a:extLst>
              <a:ext uri="{FF2B5EF4-FFF2-40B4-BE49-F238E27FC236}">
                <a16:creationId xmlns:a16="http://schemas.microsoft.com/office/drawing/2014/main" id="{00A8195F-B263-472C-A322-7313E0329234}"/>
              </a:ext>
            </a:extLst>
          </p:cNvPr>
          <p:cNvSpPr>
            <a:spLocks noGrp="1"/>
          </p:cNvSpPr>
          <p:nvPr/>
        </p:nvSpPr>
        <p:spPr>
          <a:xfrm>
            <a:off x="3648075" y="3238500"/>
            <a:ext cx="419100" cy="419100"/>
          </a:xfrm>
          <a:prstGeom prst="rect">
            <a:avLst/>
          </a:prstGeom>
          <a:noFill/>
          <a:ln w="0">
            <a:noFill/>
            <a:prstDash val="solid"/>
          </a:ln>
        </p:spPr>
        <p:txBody>
          <a:bodyPr anchor="ctr"/>
          <a:lstStyle/>
          <a:p>
            <a:pPr algn="ctr">
              <a:defRPr sz="1800" b="1">
                <a:solidFill>
                  <a:srgbClr val="FFFFFF"/>
                </a:solidFill>
              </a:defRPr>
            </a:pPr>
            <a:r>
              <a:rPr sz="1800" b="1">
                <a:solidFill>
                  <a:srgbClr val="FFFFFF"/>
                </a:solidFill>
              </a:rPr>
              <a:t>2</a:t>
            </a:r>
          </a:p>
        </p:txBody>
      </p:sp>
      <p:sp>
        <p:nvSpPr>
          <p:cNvPr id="13" name="Oval 12">
            <a:extLst>
              <a:ext uri="{FF2B5EF4-FFF2-40B4-BE49-F238E27FC236}">
                <a16:creationId xmlns:a16="http://schemas.microsoft.com/office/drawing/2014/main" id="{D31F4784-8977-4FB1-A37E-8C5EDD965A11}"/>
              </a:ext>
            </a:extLst>
          </p:cNvPr>
          <p:cNvSpPr>
            <a:spLocks noGrp="1"/>
          </p:cNvSpPr>
          <p:nvPr/>
        </p:nvSpPr>
        <p:spPr>
          <a:xfrm>
            <a:off x="3629025" y="3219450"/>
            <a:ext cx="457200" cy="457200"/>
          </a:xfrm>
          <a:prstGeom prst="ellipse">
            <a:avLst/>
          </a:prstGeom>
          <a:solidFill>
            <a:srgbClr val="CE9275"/>
          </a:solidFill>
          <a:ln w="0">
            <a:noFill/>
            <a:prstDash val="solid"/>
          </a:ln>
        </p:spPr>
        <p:txBody>
          <a:bodyPr/>
          <a:lstStyle/>
          <a:p>
            <a:endParaRPr lang="en-AU"/>
          </a:p>
        </p:txBody>
      </p:sp>
      <p:sp>
        <p:nvSpPr>
          <p:cNvPr id="14" name="Rectangle 13">
            <a:extLst>
              <a:ext uri="{FF2B5EF4-FFF2-40B4-BE49-F238E27FC236}">
                <a16:creationId xmlns:a16="http://schemas.microsoft.com/office/drawing/2014/main" id="{2A77563E-1DB3-4A11-9B37-95A3762A592F}"/>
              </a:ext>
            </a:extLst>
          </p:cNvPr>
          <p:cNvSpPr>
            <a:spLocks noGrp="1"/>
          </p:cNvSpPr>
          <p:nvPr/>
        </p:nvSpPr>
        <p:spPr>
          <a:xfrm>
            <a:off x="3743325" y="3829050"/>
            <a:ext cx="1905000" cy="323850"/>
          </a:xfrm>
          <a:prstGeom prst="rect">
            <a:avLst/>
          </a:prstGeom>
          <a:noFill/>
          <a:ln w="0">
            <a:noFill/>
            <a:prstDash val="solid"/>
          </a:ln>
        </p:spPr>
        <p:txBody>
          <a:bodyPr anchor="ctr"/>
          <a:lstStyle/>
          <a:p>
            <a:pPr algn="l">
              <a:defRPr sz="1650" b="1">
                <a:solidFill>
                  <a:srgbClr val="12243A"/>
                </a:solidFill>
              </a:defRPr>
            </a:pPr>
            <a:r>
              <a:rPr sz="1650" b="1">
                <a:solidFill>
                  <a:srgbClr val="12243A"/>
                </a:solidFill>
              </a:rPr>
              <a:t>ASSESS</a:t>
            </a:r>
          </a:p>
        </p:txBody>
      </p:sp>
      <p:sp>
        <p:nvSpPr>
          <p:cNvPr id="15" name="Rectangle 14">
            <a:extLst>
              <a:ext uri="{FF2B5EF4-FFF2-40B4-BE49-F238E27FC236}">
                <a16:creationId xmlns:a16="http://schemas.microsoft.com/office/drawing/2014/main" id="{0A07471F-AB87-46A4-8E45-F4C9D6844BF2}"/>
              </a:ext>
            </a:extLst>
          </p:cNvPr>
          <p:cNvSpPr>
            <a:spLocks noGrp="1"/>
          </p:cNvSpPr>
          <p:nvPr/>
        </p:nvSpPr>
        <p:spPr>
          <a:xfrm>
            <a:off x="3743325" y="4267200"/>
            <a:ext cx="1924050" cy="800100"/>
          </a:xfrm>
          <a:prstGeom prst="rect">
            <a:avLst/>
          </a:prstGeom>
          <a:noFill/>
          <a:ln w="0">
            <a:noFill/>
            <a:prstDash val="solid"/>
          </a:ln>
        </p:spPr>
        <p:txBody>
          <a:bodyPr anchor="ctr"/>
          <a:lstStyle/>
          <a:p>
            <a:pPr algn="l">
              <a:defRPr sz="1350" b="0">
                <a:solidFill>
                  <a:srgbClr val="183047"/>
                </a:solidFill>
              </a:defRPr>
            </a:pPr>
            <a:r>
              <a:rPr sz="1350" b="0">
                <a:solidFill>
                  <a:srgbClr val="183047"/>
                </a:solidFill>
              </a:rPr>
              <a:t>Consent-led examination; skin, architecture, tenderness and pelvic floor clues</a:t>
            </a:r>
          </a:p>
        </p:txBody>
      </p:sp>
      <p:sp>
        <p:nvSpPr>
          <p:cNvPr id="16" name="Rectangle: Rounded Corners 15">
            <a:extLst>
              <a:ext uri="{FF2B5EF4-FFF2-40B4-BE49-F238E27FC236}">
                <a16:creationId xmlns:a16="http://schemas.microsoft.com/office/drawing/2014/main" id="{5A9A80F1-3CBD-43DA-9BD6-8CAEEE0A06B1}"/>
              </a:ext>
            </a:extLst>
          </p:cNvPr>
          <p:cNvSpPr>
            <a:spLocks noGrp="1"/>
          </p:cNvSpPr>
          <p:nvPr/>
        </p:nvSpPr>
        <p:spPr>
          <a:xfrm>
            <a:off x="6267450" y="3067050"/>
            <a:ext cx="2428875" cy="2238375"/>
          </a:xfrm>
          <a:prstGeom prst="roundRect">
            <a:avLst>
              <a:gd name="adj" fmla="val 3404"/>
            </a:avLst>
          </a:prstGeom>
          <a:solidFill>
            <a:srgbClr val="FFFFFF"/>
          </a:solidFill>
          <a:ln w="9525">
            <a:solidFill>
              <a:srgbClr val="E8C8C0"/>
            </a:solidFill>
            <a:prstDash val="solid"/>
          </a:ln>
        </p:spPr>
        <p:txBody>
          <a:bodyPr/>
          <a:lstStyle/>
          <a:p>
            <a:endParaRPr lang="en-AU"/>
          </a:p>
        </p:txBody>
      </p:sp>
      <p:sp>
        <p:nvSpPr>
          <p:cNvPr id="17" name="Rectangle 16">
            <a:extLst>
              <a:ext uri="{FF2B5EF4-FFF2-40B4-BE49-F238E27FC236}">
                <a16:creationId xmlns:a16="http://schemas.microsoft.com/office/drawing/2014/main" id="{CC029997-0EE2-4FEA-8543-02C45404E9A2}"/>
              </a:ext>
            </a:extLst>
          </p:cNvPr>
          <p:cNvSpPr>
            <a:spLocks noGrp="1"/>
          </p:cNvSpPr>
          <p:nvPr/>
        </p:nvSpPr>
        <p:spPr>
          <a:xfrm>
            <a:off x="6438900" y="3238500"/>
            <a:ext cx="419100" cy="419100"/>
          </a:xfrm>
          <a:prstGeom prst="rect">
            <a:avLst/>
          </a:prstGeom>
          <a:noFill/>
          <a:ln w="0">
            <a:noFill/>
            <a:prstDash val="solid"/>
          </a:ln>
        </p:spPr>
        <p:txBody>
          <a:bodyPr anchor="ctr"/>
          <a:lstStyle/>
          <a:p>
            <a:pPr algn="ctr">
              <a:defRPr sz="1800" b="1">
                <a:solidFill>
                  <a:srgbClr val="FFFFFF"/>
                </a:solidFill>
              </a:defRPr>
            </a:pPr>
            <a:r>
              <a:rPr sz="1800" b="1">
                <a:solidFill>
                  <a:srgbClr val="FFFFFF"/>
                </a:solidFill>
              </a:rPr>
              <a:t>3</a:t>
            </a:r>
          </a:p>
        </p:txBody>
      </p:sp>
      <p:sp>
        <p:nvSpPr>
          <p:cNvPr id="18" name="Oval 17">
            <a:extLst>
              <a:ext uri="{FF2B5EF4-FFF2-40B4-BE49-F238E27FC236}">
                <a16:creationId xmlns:a16="http://schemas.microsoft.com/office/drawing/2014/main" id="{9908C98C-BFD5-4FA8-8D36-9FBD4129354C}"/>
              </a:ext>
            </a:extLst>
          </p:cNvPr>
          <p:cNvSpPr>
            <a:spLocks noGrp="1"/>
          </p:cNvSpPr>
          <p:nvPr/>
        </p:nvSpPr>
        <p:spPr>
          <a:xfrm>
            <a:off x="6419850" y="3219450"/>
            <a:ext cx="457200" cy="457200"/>
          </a:xfrm>
          <a:prstGeom prst="ellipse">
            <a:avLst/>
          </a:prstGeom>
          <a:solidFill>
            <a:srgbClr val="CE9275"/>
          </a:solidFill>
          <a:ln w="0">
            <a:noFill/>
            <a:prstDash val="solid"/>
          </a:ln>
        </p:spPr>
        <p:txBody>
          <a:bodyPr/>
          <a:lstStyle/>
          <a:p>
            <a:endParaRPr lang="en-AU"/>
          </a:p>
        </p:txBody>
      </p:sp>
      <p:sp>
        <p:nvSpPr>
          <p:cNvPr id="19" name="Rectangle 18">
            <a:extLst>
              <a:ext uri="{FF2B5EF4-FFF2-40B4-BE49-F238E27FC236}">
                <a16:creationId xmlns:a16="http://schemas.microsoft.com/office/drawing/2014/main" id="{FF9E9E1B-263A-49F7-B769-D0D7E9265025}"/>
              </a:ext>
            </a:extLst>
          </p:cNvPr>
          <p:cNvSpPr>
            <a:spLocks noGrp="1"/>
          </p:cNvSpPr>
          <p:nvPr/>
        </p:nvSpPr>
        <p:spPr>
          <a:xfrm>
            <a:off x="6534150" y="3829050"/>
            <a:ext cx="1905000" cy="323850"/>
          </a:xfrm>
          <a:prstGeom prst="rect">
            <a:avLst/>
          </a:prstGeom>
          <a:noFill/>
          <a:ln w="0">
            <a:noFill/>
            <a:prstDash val="solid"/>
          </a:ln>
        </p:spPr>
        <p:txBody>
          <a:bodyPr anchor="ctr"/>
          <a:lstStyle/>
          <a:p>
            <a:pPr algn="l">
              <a:defRPr sz="1650" b="1">
                <a:solidFill>
                  <a:srgbClr val="12243A"/>
                </a:solidFill>
              </a:defRPr>
            </a:pPr>
            <a:r>
              <a:rPr sz="1650" b="1">
                <a:solidFill>
                  <a:srgbClr val="12243A"/>
                </a:solidFill>
              </a:rPr>
              <a:t>EXCLUDE</a:t>
            </a:r>
          </a:p>
        </p:txBody>
      </p:sp>
      <p:sp>
        <p:nvSpPr>
          <p:cNvPr id="20" name="Rectangle 19">
            <a:extLst>
              <a:ext uri="{FF2B5EF4-FFF2-40B4-BE49-F238E27FC236}">
                <a16:creationId xmlns:a16="http://schemas.microsoft.com/office/drawing/2014/main" id="{9F3A0A23-9550-4D7B-B9EE-38AFECDCEBA2}"/>
              </a:ext>
            </a:extLst>
          </p:cNvPr>
          <p:cNvSpPr>
            <a:spLocks noGrp="1"/>
          </p:cNvSpPr>
          <p:nvPr/>
        </p:nvSpPr>
        <p:spPr>
          <a:xfrm>
            <a:off x="6534150" y="4267200"/>
            <a:ext cx="1924050" cy="800100"/>
          </a:xfrm>
          <a:prstGeom prst="rect">
            <a:avLst/>
          </a:prstGeom>
          <a:noFill/>
          <a:ln w="0">
            <a:noFill/>
            <a:prstDash val="solid"/>
          </a:ln>
        </p:spPr>
        <p:txBody>
          <a:bodyPr anchor="ctr"/>
          <a:lstStyle/>
          <a:p>
            <a:pPr algn="l">
              <a:defRPr sz="1350" b="0">
                <a:solidFill>
                  <a:srgbClr val="183047"/>
                </a:solidFill>
              </a:defRPr>
            </a:pPr>
            <a:r>
              <a:rPr sz="1350" b="0">
                <a:solidFill>
                  <a:srgbClr val="183047"/>
                </a:solidFill>
              </a:rPr>
              <a:t>Infection, dermatosis, lesion, trauma, hormonal change or referred pain</a:t>
            </a:r>
          </a:p>
        </p:txBody>
      </p:sp>
      <p:sp>
        <p:nvSpPr>
          <p:cNvPr id="21" name="Rectangle: Rounded Corners 20">
            <a:extLst>
              <a:ext uri="{FF2B5EF4-FFF2-40B4-BE49-F238E27FC236}">
                <a16:creationId xmlns:a16="http://schemas.microsoft.com/office/drawing/2014/main" id="{78739289-B74F-4460-8D7A-8BC0713F9ACC}"/>
              </a:ext>
            </a:extLst>
          </p:cNvPr>
          <p:cNvSpPr>
            <a:spLocks noGrp="1"/>
          </p:cNvSpPr>
          <p:nvPr/>
        </p:nvSpPr>
        <p:spPr>
          <a:xfrm>
            <a:off x="9058275" y="3067050"/>
            <a:ext cx="2428875" cy="2238375"/>
          </a:xfrm>
          <a:prstGeom prst="roundRect">
            <a:avLst>
              <a:gd name="adj" fmla="val 3404"/>
            </a:avLst>
          </a:prstGeom>
          <a:solidFill>
            <a:srgbClr val="FFFFFF"/>
          </a:solidFill>
          <a:ln w="9525">
            <a:solidFill>
              <a:srgbClr val="E8C8C0"/>
            </a:solidFill>
            <a:prstDash val="solid"/>
          </a:ln>
        </p:spPr>
        <p:txBody>
          <a:bodyPr/>
          <a:lstStyle/>
          <a:p>
            <a:endParaRPr lang="en-AU"/>
          </a:p>
        </p:txBody>
      </p:sp>
      <p:sp>
        <p:nvSpPr>
          <p:cNvPr id="22" name="Rectangle 21">
            <a:extLst>
              <a:ext uri="{FF2B5EF4-FFF2-40B4-BE49-F238E27FC236}">
                <a16:creationId xmlns:a16="http://schemas.microsoft.com/office/drawing/2014/main" id="{E7E4F935-416D-40AA-BD5D-A9C617079B05}"/>
              </a:ext>
            </a:extLst>
          </p:cNvPr>
          <p:cNvSpPr>
            <a:spLocks noGrp="1"/>
          </p:cNvSpPr>
          <p:nvPr/>
        </p:nvSpPr>
        <p:spPr>
          <a:xfrm>
            <a:off x="9229725" y="3238500"/>
            <a:ext cx="419100" cy="419100"/>
          </a:xfrm>
          <a:prstGeom prst="rect">
            <a:avLst/>
          </a:prstGeom>
          <a:noFill/>
          <a:ln w="0">
            <a:noFill/>
            <a:prstDash val="solid"/>
          </a:ln>
        </p:spPr>
        <p:txBody>
          <a:bodyPr anchor="ctr"/>
          <a:lstStyle/>
          <a:p>
            <a:pPr algn="ctr">
              <a:defRPr sz="1800" b="1">
                <a:solidFill>
                  <a:srgbClr val="FFFFFF"/>
                </a:solidFill>
              </a:defRPr>
            </a:pPr>
            <a:r>
              <a:rPr sz="1800" b="1">
                <a:solidFill>
                  <a:srgbClr val="FFFFFF"/>
                </a:solidFill>
              </a:rPr>
              <a:t>4</a:t>
            </a:r>
          </a:p>
        </p:txBody>
      </p:sp>
      <p:sp>
        <p:nvSpPr>
          <p:cNvPr id="23" name="Oval 22">
            <a:extLst>
              <a:ext uri="{FF2B5EF4-FFF2-40B4-BE49-F238E27FC236}">
                <a16:creationId xmlns:a16="http://schemas.microsoft.com/office/drawing/2014/main" id="{33E1BC5E-20D5-4BF4-AA8E-00A56B5FDA4C}"/>
              </a:ext>
            </a:extLst>
          </p:cNvPr>
          <p:cNvSpPr>
            <a:spLocks noGrp="1"/>
          </p:cNvSpPr>
          <p:nvPr/>
        </p:nvSpPr>
        <p:spPr>
          <a:xfrm>
            <a:off x="9210675" y="3219450"/>
            <a:ext cx="457200" cy="457200"/>
          </a:xfrm>
          <a:prstGeom prst="ellipse">
            <a:avLst/>
          </a:prstGeom>
          <a:solidFill>
            <a:srgbClr val="CE9275"/>
          </a:solidFill>
          <a:ln w="0">
            <a:noFill/>
            <a:prstDash val="solid"/>
          </a:ln>
        </p:spPr>
        <p:txBody>
          <a:bodyPr/>
          <a:lstStyle/>
          <a:p>
            <a:endParaRPr lang="en-AU"/>
          </a:p>
        </p:txBody>
      </p:sp>
      <p:sp>
        <p:nvSpPr>
          <p:cNvPr id="24" name="Rectangle 23">
            <a:extLst>
              <a:ext uri="{FF2B5EF4-FFF2-40B4-BE49-F238E27FC236}">
                <a16:creationId xmlns:a16="http://schemas.microsoft.com/office/drawing/2014/main" id="{63B7CD1B-9E2F-4C01-8412-3E56F7DAC542}"/>
              </a:ext>
            </a:extLst>
          </p:cNvPr>
          <p:cNvSpPr>
            <a:spLocks noGrp="1"/>
          </p:cNvSpPr>
          <p:nvPr/>
        </p:nvSpPr>
        <p:spPr>
          <a:xfrm>
            <a:off x="9324975" y="3829050"/>
            <a:ext cx="1905000" cy="323850"/>
          </a:xfrm>
          <a:prstGeom prst="rect">
            <a:avLst/>
          </a:prstGeom>
          <a:noFill/>
          <a:ln w="0">
            <a:noFill/>
            <a:prstDash val="solid"/>
          </a:ln>
        </p:spPr>
        <p:txBody>
          <a:bodyPr anchor="ctr"/>
          <a:lstStyle/>
          <a:p>
            <a:pPr algn="l">
              <a:defRPr sz="1650" b="1">
                <a:solidFill>
                  <a:srgbClr val="12243A"/>
                </a:solidFill>
              </a:defRPr>
            </a:pPr>
            <a:r>
              <a:rPr sz="1650" b="1">
                <a:solidFill>
                  <a:srgbClr val="12243A"/>
                </a:solidFill>
              </a:rPr>
              <a:t>PLAN</a:t>
            </a:r>
          </a:p>
        </p:txBody>
      </p:sp>
      <p:sp>
        <p:nvSpPr>
          <p:cNvPr id="25" name="Rectangle 24">
            <a:extLst>
              <a:ext uri="{FF2B5EF4-FFF2-40B4-BE49-F238E27FC236}">
                <a16:creationId xmlns:a16="http://schemas.microsoft.com/office/drawing/2014/main" id="{14B035D7-FDC2-467C-B316-5E9229C3CE01}"/>
              </a:ext>
            </a:extLst>
          </p:cNvPr>
          <p:cNvSpPr>
            <a:spLocks noGrp="1"/>
          </p:cNvSpPr>
          <p:nvPr/>
        </p:nvSpPr>
        <p:spPr>
          <a:xfrm>
            <a:off x="9324975" y="4267200"/>
            <a:ext cx="1924050" cy="800100"/>
          </a:xfrm>
          <a:prstGeom prst="rect">
            <a:avLst/>
          </a:prstGeom>
          <a:noFill/>
          <a:ln w="0">
            <a:noFill/>
            <a:prstDash val="solid"/>
          </a:ln>
        </p:spPr>
        <p:txBody>
          <a:bodyPr anchor="ctr"/>
          <a:lstStyle/>
          <a:p>
            <a:pPr algn="l">
              <a:defRPr sz="1350" b="0">
                <a:solidFill>
                  <a:srgbClr val="183047"/>
                </a:solidFill>
              </a:defRPr>
            </a:pPr>
            <a:r>
              <a:rPr sz="1350" b="0">
                <a:solidFill>
                  <a:srgbClr val="183047"/>
                </a:solidFill>
              </a:rPr>
              <a:t>Conservative care first; referral, biopsy or procedures only when appropriate</a:t>
            </a:r>
          </a:p>
        </p:txBody>
      </p:sp>
    </p:spTree>
    <p:extLst>
      <p:ext uri="{BB962C8B-B14F-4D97-AF65-F5344CB8AC3E}">
        <p14:creationId xmlns:p14="http://schemas.microsoft.com/office/powerpoint/2010/main" val="796390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344ED44-D4E9-4479-BE7A-B839FA5D9D0E}"/>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1873D977-1439-495F-A95B-378456471BB9}"/>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8797ED43-BE7D-4D5C-BDF0-4F2EC21EBBD7}"/>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05</a:t>
            </a:r>
          </a:p>
        </p:txBody>
      </p:sp>
      <p:sp>
        <p:nvSpPr>
          <p:cNvPr id="4" name="Rectangle 3">
            <a:extLst>
              <a:ext uri="{FF2B5EF4-FFF2-40B4-BE49-F238E27FC236}">
                <a16:creationId xmlns:a16="http://schemas.microsoft.com/office/drawing/2014/main" id="{8AC5B34E-727B-4566-ADE3-AC06810EAD05}"/>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Healthy tissue begins with everyday barrier care</a:t>
            </a:r>
          </a:p>
        </p:txBody>
      </p:sp>
      <p:sp>
        <p:nvSpPr>
          <p:cNvPr id="5" name="Rectangle 4">
            <a:extLst>
              <a:ext uri="{FF2B5EF4-FFF2-40B4-BE49-F238E27FC236}">
                <a16:creationId xmlns:a16="http://schemas.microsoft.com/office/drawing/2014/main" id="{9104642B-9EEA-4119-BFE0-258D675CBAEE}"/>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Many symptoms improve when irritants and friction are reduced.</a:t>
            </a:r>
          </a:p>
        </p:txBody>
      </p:sp>
      <p:sp>
        <p:nvSpPr>
          <p:cNvPr id="6" name="Oval 5">
            <a:extLst>
              <a:ext uri="{FF2B5EF4-FFF2-40B4-BE49-F238E27FC236}">
                <a16:creationId xmlns:a16="http://schemas.microsoft.com/office/drawing/2014/main" id="{75AEBBD0-E9DA-493D-8836-6942DD646248}"/>
              </a:ext>
            </a:extLst>
          </p:cNvPr>
          <p:cNvSpPr>
            <a:spLocks noGrp="1"/>
          </p:cNvSpPr>
          <p:nvPr/>
        </p:nvSpPr>
        <p:spPr>
          <a:xfrm>
            <a:off x="857250" y="3124200"/>
            <a:ext cx="95250" cy="95250"/>
          </a:xfrm>
          <a:prstGeom prst="ellipse">
            <a:avLst/>
          </a:prstGeom>
          <a:solidFill>
            <a:srgbClr val="CE9275"/>
          </a:solidFill>
          <a:ln w="0">
            <a:noFill/>
            <a:prstDash val="solid"/>
          </a:ln>
        </p:spPr>
        <p:txBody>
          <a:bodyPr/>
          <a:lstStyle/>
          <a:p>
            <a:endParaRPr lang="en-AU"/>
          </a:p>
        </p:txBody>
      </p:sp>
      <p:sp>
        <p:nvSpPr>
          <p:cNvPr id="7" name="Rectangle 6">
            <a:extLst>
              <a:ext uri="{FF2B5EF4-FFF2-40B4-BE49-F238E27FC236}">
                <a16:creationId xmlns:a16="http://schemas.microsoft.com/office/drawing/2014/main" id="{C315B72C-0054-471F-93A8-DC8DB87AE4AC}"/>
              </a:ext>
            </a:extLst>
          </p:cNvPr>
          <p:cNvSpPr>
            <a:spLocks noGrp="1"/>
          </p:cNvSpPr>
          <p:nvPr/>
        </p:nvSpPr>
        <p:spPr>
          <a:xfrm>
            <a:off x="1123950" y="3028950"/>
            <a:ext cx="9544050" cy="476250"/>
          </a:xfrm>
          <a:prstGeom prst="rect">
            <a:avLst/>
          </a:prstGeom>
          <a:noFill/>
          <a:ln w="0">
            <a:noFill/>
            <a:prstDash val="solid"/>
          </a:ln>
        </p:spPr>
        <p:txBody>
          <a:bodyPr anchor="ctr"/>
          <a:lstStyle/>
          <a:p>
            <a:pPr algn="l">
              <a:defRPr sz="1650" b="0">
                <a:solidFill>
                  <a:srgbClr val="183047"/>
                </a:solidFill>
              </a:defRPr>
            </a:pPr>
            <a:r>
              <a:rPr sz="1650" b="0">
                <a:solidFill>
                  <a:srgbClr val="183047"/>
                </a:solidFill>
              </a:rPr>
              <a:t>Wash gently with water or a bland, fragrance-free substitute; avoid scrubbing</a:t>
            </a:r>
          </a:p>
        </p:txBody>
      </p:sp>
      <p:sp>
        <p:nvSpPr>
          <p:cNvPr id="8" name="Oval 7">
            <a:extLst>
              <a:ext uri="{FF2B5EF4-FFF2-40B4-BE49-F238E27FC236}">
                <a16:creationId xmlns:a16="http://schemas.microsoft.com/office/drawing/2014/main" id="{EE4B7104-C006-4B28-BDC0-96B439B65BD2}"/>
              </a:ext>
            </a:extLst>
          </p:cNvPr>
          <p:cNvSpPr>
            <a:spLocks noGrp="1"/>
          </p:cNvSpPr>
          <p:nvPr/>
        </p:nvSpPr>
        <p:spPr>
          <a:xfrm>
            <a:off x="857250" y="3686175"/>
            <a:ext cx="95250" cy="95250"/>
          </a:xfrm>
          <a:prstGeom prst="ellipse">
            <a:avLst/>
          </a:prstGeom>
          <a:solidFill>
            <a:srgbClr val="CE9275"/>
          </a:solidFill>
          <a:ln w="0">
            <a:noFill/>
            <a:prstDash val="solid"/>
          </a:ln>
        </p:spPr>
        <p:txBody>
          <a:bodyPr/>
          <a:lstStyle/>
          <a:p>
            <a:endParaRPr lang="en-AU"/>
          </a:p>
        </p:txBody>
      </p:sp>
      <p:sp>
        <p:nvSpPr>
          <p:cNvPr id="9" name="Rectangle 8">
            <a:extLst>
              <a:ext uri="{FF2B5EF4-FFF2-40B4-BE49-F238E27FC236}">
                <a16:creationId xmlns:a16="http://schemas.microsoft.com/office/drawing/2014/main" id="{A184C382-56D3-4F2F-800C-AC76F070CFCD}"/>
              </a:ext>
            </a:extLst>
          </p:cNvPr>
          <p:cNvSpPr>
            <a:spLocks noGrp="1"/>
          </p:cNvSpPr>
          <p:nvPr/>
        </p:nvSpPr>
        <p:spPr>
          <a:xfrm>
            <a:off x="1123950" y="3590925"/>
            <a:ext cx="9544050" cy="476250"/>
          </a:xfrm>
          <a:prstGeom prst="rect">
            <a:avLst/>
          </a:prstGeom>
          <a:noFill/>
          <a:ln w="0">
            <a:noFill/>
            <a:prstDash val="solid"/>
          </a:ln>
        </p:spPr>
        <p:txBody>
          <a:bodyPr anchor="ctr"/>
          <a:lstStyle/>
          <a:p>
            <a:pPr algn="l">
              <a:defRPr sz="1650" b="0">
                <a:solidFill>
                  <a:srgbClr val="183047"/>
                </a:solidFill>
              </a:defRPr>
            </a:pPr>
            <a:r>
              <a:rPr sz="1650" b="0">
                <a:solidFill>
                  <a:srgbClr val="183047"/>
                </a:solidFill>
              </a:rPr>
              <a:t>Avoid fragranced washes, deodorants, wipes and unnecessary antiseptics</a:t>
            </a:r>
          </a:p>
        </p:txBody>
      </p:sp>
      <p:sp>
        <p:nvSpPr>
          <p:cNvPr id="10" name="Oval 9">
            <a:extLst>
              <a:ext uri="{FF2B5EF4-FFF2-40B4-BE49-F238E27FC236}">
                <a16:creationId xmlns:a16="http://schemas.microsoft.com/office/drawing/2014/main" id="{D4F93D03-AD3E-4E2F-B503-B82DDE9ADD24}"/>
              </a:ext>
            </a:extLst>
          </p:cNvPr>
          <p:cNvSpPr>
            <a:spLocks noGrp="1"/>
          </p:cNvSpPr>
          <p:nvPr/>
        </p:nvSpPr>
        <p:spPr>
          <a:xfrm>
            <a:off x="857250" y="4248150"/>
            <a:ext cx="95250" cy="95250"/>
          </a:xfrm>
          <a:prstGeom prst="ellipse">
            <a:avLst/>
          </a:prstGeom>
          <a:solidFill>
            <a:srgbClr val="CE9275"/>
          </a:solidFill>
          <a:ln w="0">
            <a:noFill/>
            <a:prstDash val="solid"/>
          </a:ln>
        </p:spPr>
        <p:txBody>
          <a:bodyPr/>
          <a:lstStyle/>
          <a:p>
            <a:endParaRPr lang="en-AU"/>
          </a:p>
        </p:txBody>
      </p:sp>
      <p:sp>
        <p:nvSpPr>
          <p:cNvPr id="11" name="Rectangle 10">
            <a:extLst>
              <a:ext uri="{FF2B5EF4-FFF2-40B4-BE49-F238E27FC236}">
                <a16:creationId xmlns:a16="http://schemas.microsoft.com/office/drawing/2014/main" id="{4B1E5ADC-C73C-465D-B6E4-BE387E4A247B}"/>
              </a:ext>
            </a:extLst>
          </p:cNvPr>
          <p:cNvSpPr>
            <a:spLocks noGrp="1"/>
          </p:cNvSpPr>
          <p:nvPr/>
        </p:nvSpPr>
        <p:spPr>
          <a:xfrm>
            <a:off x="1123950" y="4152900"/>
            <a:ext cx="9544050" cy="476250"/>
          </a:xfrm>
          <a:prstGeom prst="rect">
            <a:avLst/>
          </a:prstGeom>
          <a:noFill/>
          <a:ln w="0">
            <a:noFill/>
            <a:prstDash val="solid"/>
          </a:ln>
        </p:spPr>
        <p:txBody>
          <a:bodyPr anchor="ctr"/>
          <a:lstStyle/>
          <a:p>
            <a:pPr algn="l">
              <a:defRPr sz="1650" b="0">
                <a:solidFill>
                  <a:srgbClr val="183047"/>
                </a:solidFill>
              </a:defRPr>
            </a:pPr>
            <a:r>
              <a:rPr sz="1650" b="0">
                <a:solidFill>
                  <a:srgbClr val="183047"/>
                </a:solidFill>
              </a:rPr>
              <a:t>Use a simple emollient or barrier product when recommended</a:t>
            </a:r>
          </a:p>
        </p:txBody>
      </p:sp>
      <p:sp>
        <p:nvSpPr>
          <p:cNvPr id="12" name="Oval 11">
            <a:extLst>
              <a:ext uri="{FF2B5EF4-FFF2-40B4-BE49-F238E27FC236}">
                <a16:creationId xmlns:a16="http://schemas.microsoft.com/office/drawing/2014/main" id="{3A3B34F9-362A-4039-9460-C49DF6C22262}"/>
              </a:ext>
            </a:extLst>
          </p:cNvPr>
          <p:cNvSpPr>
            <a:spLocks noGrp="1"/>
          </p:cNvSpPr>
          <p:nvPr/>
        </p:nvSpPr>
        <p:spPr>
          <a:xfrm>
            <a:off x="857250" y="4810125"/>
            <a:ext cx="95250" cy="95250"/>
          </a:xfrm>
          <a:prstGeom prst="ellipse">
            <a:avLst/>
          </a:prstGeom>
          <a:solidFill>
            <a:srgbClr val="CE9275"/>
          </a:solidFill>
          <a:ln w="0">
            <a:noFill/>
            <a:prstDash val="solid"/>
          </a:ln>
        </p:spPr>
        <p:txBody>
          <a:bodyPr/>
          <a:lstStyle/>
          <a:p>
            <a:endParaRPr lang="en-AU"/>
          </a:p>
        </p:txBody>
      </p:sp>
      <p:sp>
        <p:nvSpPr>
          <p:cNvPr id="13" name="Rectangle 12">
            <a:extLst>
              <a:ext uri="{FF2B5EF4-FFF2-40B4-BE49-F238E27FC236}">
                <a16:creationId xmlns:a16="http://schemas.microsoft.com/office/drawing/2014/main" id="{B46DD21A-DD21-41CC-BC20-E921EC64BD70}"/>
              </a:ext>
            </a:extLst>
          </p:cNvPr>
          <p:cNvSpPr>
            <a:spLocks noGrp="1"/>
          </p:cNvSpPr>
          <p:nvPr/>
        </p:nvSpPr>
        <p:spPr>
          <a:xfrm>
            <a:off x="1123950" y="4714875"/>
            <a:ext cx="9544050" cy="476250"/>
          </a:xfrm>
          <a:prstGeom prst="rect">
            <a:avLst/>
          </a:prstGeom>
          <a:noFill/>
          <a:ln w="0">
            <a:noFill/>
            <a:prstDash val="solid"/>
          </a:ln>
        </p:spPr>
        <p:txBody>
          <a:bodyPr anchor="ctr"/>
          <a:lstStyle/>
          <a:p>
            <a:pPr algn="l">
              <a:defRPr sz="1650" b="0">
                <a:solidFill>
                  <a:srgbClr val="183047"/>
                </a:solidFill>
              </a:defRPr>
            </a:pPr>
            <a:r>
              <a:rPr sz="1650" b="0">
                <a:solidFill>
                  <a:srgbClr val="183047"/>
                </a:solidFill>
              </a:rPr>
              <a:t>Choose lubricants and moisturisers based on symptoms and sensitivity</a:t>
            </a:r>
          </a:p>
        </p:txBody>
      </p:sp>
      <p:sp>
        <p:nvSpPr>
          <p:cNvPr id="14" name="Oval 13">
            <a:extLst>
              <a:ext uri="{FF2B5EF4-FFF2-40B4-BE49-F238E27FC236}">
                <a16:creationId xmlns:a16="http://schemas.microsoft.com/office/drawing/2014/main" id="{41FDC16C-C19D-4E48-9141-5FB397A9D100}"/>
              </a:ext>
            </a:extLst>
          </p:cNvPr>
          <p:cNvSpPr>
            <a:spLocks noGrp="1"/>
          </p:cNvSpPr>
          <p:nvPr/>
        </p:nvSpPr>
        <p:spPr>
          <a:xfrm>
            <a:off x="857250" y="5372100"/>
            <a:ext cx="95250" cy="95250"/>
          </a:xfrm>
          <a:prstGeom prst="ellipse">
            <a:avLst/>
          </a:prstGeom>
          <a:solidFill>
            <a:srgbClr val="CE9275"/>
          </a:solidFill>
          <a:ln w="0">
            <a:noFill/>
            <a:prstDash val="solid"/>
          </a:ln>
        </p:spPr>
        <p:txBody>
          <a:bodyPr/>
          <a:lstStyle/>
          <a:p>
            <a:endParaRPr lang="en-AU"/>
          </a:p>
        </p:txBody>
      </p:sp>
      <p:sp>
        <p:nvSpPr>
          <p:cNvPr id="15" name="Rectangle 14">
            <a:extLst>
              <a:ext uri="{FF2B5EF4-FFF2-40B4-BE49-F238E27FC236}">
                <a16:creationId xmlns:a16="http://schemas.microsoft.com/office/drawing/2014/main" id="{FA202A01-C7C3-47AD-BEEA-AF32F9FD80F5}"/>
              </a:ext>
            </a:extLst>
          </p:cNvPr>
          <p:cNvSpPr>
            <a:spLocks noGrp="1"/>
          </p:cNvSpPr>
          <p:nvPr/>
        </p:nvSpPr>
        <p:spPr>
          <a:xfrm>
            <a:off x="1123950" y="5276850"/>
            <a:ext cx="9544050" cy="476250"/>
          </a:xfrm>
          <a:prstGeom prst="rect">
            <a:avLst/>
          </a:prstGeom>
          <a:noFill/>
          <a:ln w="0">
            <a:noFill/>
            <a:prstDash val="solid"/>
          </a:ln>
        </p:spPr>
        <p:txBody>
          <a:bodyPr anchor="ctr"/>
          <a:lstStyle/>
          <a:p>
            <a:pPr algn="l">
              <a:defRPr sz="1650" b="0">
                <a:solidFill>
                  <a:srgbClr val="183047"/>
                </a:solidFill>
              </a:defRPr>
            </a:pPr>
            <a:r>
              <a:rPr sz="1650" b="0">
                <a:solidFill>
                  <a:srgbClr val="183047"/>
                </a:solidFill>
              </a:rPr>
              <a:t>Review persistent symptoms—“sensitive skin” may actually be a treatable condition</a:t>
            </a:r>
          </a:p>
        </p:txBody>
      </p:sp>
      <p:sp>
        <p:nvSpPr>
          <p:cNvPr id="16" name="Rectangle 15">
            <a:extLst>
              <a:ext uri="{FF2B5EF4-FFF2-40B4-BE49-F238E27FC236}">
                <a16:creationId xmlns:a16="http://schemas.microsoft.com/office/drawing/2014/main" id="{54B1CE78-FA29-4B59-8DCB-9715D966AF94}"/>
              </a:ext>
            </a:extLst>
          </p:cNvPr>
          <p:cNvSpPr>
            <a:spLocks noGrp="1"/>
          </p:cNvSpPr>
          <p:nvPr/>
        </p:nvSpPr>
        <p:spPr>
          <a:xfrm>
            <a:off x="7000875" y="5743575"/>
            <a:ext cx="4476750" cy="266700"/>
          </a:xfrm>
          <a:prstGeom prst="rect">
            <a:avLst/>
          </a:prstGeom>
          <a:noFill/>
          <a:ln w="0">
            <a:noFill/>
            <a:prstDash val="solid"/>
          </a:ln>
        </p:spPr>
        <p:txBody>
          <a:bodyPr anchor="ctr"/>
          <a:lstStyle/>
          <a:p>
            <a:pPr algn="r">
              <a:defRPr sz="1350" b="1">
                <a:solidFill>
                  <a:srgbClr val="B8785E"/>
                </a:solidFill>
              </a:defRPr>
            </a:pPr>
            <a:r>
              <a:rPr sz="1350" b="1">
                <a:solidFill>
                  <a:srgbClr val="B8785E"/>
                </a:solidFill>
              </a:rPr>
              <a:t>Simple care is treatment—not “doing nothing.”</a:t>
            </a:r>
          </a:p>
        </p:txBody>
      </p:sp>
    </p:spTree>
    <p:extLst>
      <p:ext uri="{BB962C8B-B14F-4D97-AF65-F5344CB8AC3E}">
        <p14:creationId xmlns:p14="http://schemas.microsoft.com/office/powerpoint/2010/main" val="1347664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4163D60-10D0-4164-8799-3EE6F9F5FD4B}"/>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2B1D0422-AED2-4D42-84FA-F2901082DBB7}"/>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AF017058-2666-4A8E-AE95-F2242746C2B2}"/>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06</a:t>
            </a:r>
          </a:p>
        </p:txBody>
      </p:sp>
      <p:sp>
        <p:nvSpPr>
          <p:cNvPr id="4" name="Rectangle 3">
            <a:extLst>
              <a:ext uri="{FF2B5EF4-FFF2-40B4-BE49-F238E27FC236}">
                <a16:creationId xmlns:a16="http://schemas.microsoft.com/office/drawing/2014/main" id="{FBB9EA7B-2C36-43A3-90D5-70A9A819C784}"/>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GLP-1 weight loss can change the way vulval tissue looks</a:t>
            </a:r>
          </a:p>
        </p:txBody>
      </p:sp>
      <p:sp>
        <p:nvSpPr>
          <p:cNvPr id="5" name="Rectangle 4">
            <a:extLst>
              <a:ext uri="{FF2B5EF4-FFF2-40B4-BE49-F238E27FC236}">
                <a16:creationId xmlns:a16="http://schemas.microsoft.com/office/drawing/2014/main" id="{E9748B1A-6DEA-4FAF-B43F-87CDABF3574A}"/>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Rapid or substantial fat loss may reduce padding of the mons pubis and labia majora, but symptoms still require assessment.</a:t>
            </a:r>
          </a:p>
        </p:txBody>
      </p:sp>
      <p:sp>
        <p:nvSpPr>
          <p:cNvPr id="6" name="Rectangle: Rounded Corners 5">
            <a:extLst>
              <a:ext uri="{FF2B5EF4-FFF2-40B4-BE49-F238E27FC236}">
                <a16:creationId xmlns:a16="http://schemas.microsoft.com/office/drawing/2014/main" id="{6ABA0C8F-DFD9-4AFA-ADCF-D015EAE152D1}"/>
              </a:ext>
            </a:extLst>
          </p:cNvPr>
          <p:cNvSpPr>
            <a:spLocks noGrp="1"/>
          </p:cNvSpPr>
          <p:nvPr/>
        </p:nvSpPr>
        <p:spPr>
          <a:xfrm>
            <a:off x="685800" y="3076575"/>
            <a:ext cx="4857750" cy="2190750"/>
          </a:xfrm>
          <a:prstGeom prst="roundRect">
            <a:avLst>
              <a:gd name="adj" fmla="val 3478"/>
            </a:avLst>
          </a:prstGeom>
          <a:solidFill>
            <a:srgbClr val="12243A"/>
          </a:solidFill>
          <a:ln w="9525">
            <a:solidFill>
              <a:srgbClr val="12243A"/>
            </a:solidFill>
            <a:prstDash val="solid"/>
          </a:ln>
        </p:spPr>
        <p:txBody>
          <a:bodyPr/>
          <a:lstStyle/>
          <a:p>
            <a:endParaRPr lang="en-AU"/>
          </a:p>
        </p:txBody>
      </p:sp>
      <p:sp>
        <p:nvSpPr>
          <p:cNvPr id="7" name="Rectangle 6">
            <a:extLst>
              <a:ext uri="{FF2B5EF4-FFF2-40B4-BE49-F238E27FC236}">
                <a16:creationId xmlns:a16="http://schemas.microsoft.com/office/drawing/2014/main" id="{5FB7BAD5-AE05-4C68-9B59-C1F47E51DFDB}"/>
              </a:ext>
            </a:extLst>
          </p:cNvPr>
          <p:cNvSpPr>
            <a:spLocks noGrp="1"/>
          </p:cNvSpPr>
          <p:nvPr/>
        </p:nvSpPr>
        <p:spPr>
          <a:xfrm>
            <a:off x="1000125" y="3333750"/>
            <a:ext cx="4095750" cy="361950"/>
          </a:xfrm>
          <a:prstGeom prst="rect">
            <a:avLst/>
          </a:prstGeom>
          <a:noFill/>
          <a:ln w="0">
            <a:noFill/>
            <a:prstDash val="solid"/>
          </a:ln>
        </p:spPr>
        <p:txBody>
          <a:bodyPr anchor="ctr"/>
          <a:lstStyle/>
          <a:p>
            <a:pPr algn="l">
              <a:defRPr sz="1800" b="1">
                <a:solidFill>
                  <a:srgbClr val="E8C8C0"/>
                </a:solidFill>
              </a:defRPr>
            </a:pPr>
            <a:r>
              <a:rPr sz="1800" b="1">
                <a:solidFill>
                  <a:srgbClr val="E8C8C0"/>
                </a:solidFill>
              </a:rPr>
              <a:t>WHAT MAY CHANGE</a:t>
            </a:r>
          </a:p>
        </p:txBody>
      </p:sp>
      <p:sp>
        <p:nvSpPr>
          <p:cNvPr id="8" name="Oval 7">
            <a:extLst>
              <a:ext uri="{FF2B5EF4-FFF2-40B4-BE49-F238E27FC236}">
                <a16:creationId xmlns:a16="http://schemas.microsoft.com/office/drawing/2014/main" id="{932AFC8E-4454-4DA2-8136-8F1C63A347F1}"/>
              </a:ext>
            </a:extLst>
          </p:cNvPr>
          <p:cNvSpPr>
            <a:spLocks noGrp="1"/>
          </p:cNvSpPr>
          <p:nvPr/>
        </p:nvSpPr>
        <p:spPr>
          <a:xfrm>
            <a:off x="1009650" y="3952875"/>
            <a:ext cx="95250" cy="95250"/>
          </a:xfrm>
          <a:prstGeom prst="ellipse">
            <a:avLst/>
          </a:prstGeom>
          <a:solidFill>
            <a:srgbClr val="CE9275"/>
          </a:solidFill>
          <a:ln w="0">
            <a:noFill/>
            <a:prstDash val="solid"/>
          </a:ln>
        </p:spPr>
        <p:txBody>
          <a:bodyPr/>
          <a:lstStyle/>
          <a:p>
            <a:endParaRPr lang="en-AU"/>
          </a:p>
        </p:txBody>
      </p:sp>
      <p:sp>
        <p:nvSpPr>
          <p:cNvPr id="9" name="Rectangle 8">
            <a:extLst>
              <a:ext uri="{FF2B5EF4-FFF2-40B4-BE49-F238E27FC236}">
                <a16:creationId xmlns:a16="http://schemas.microsoft.com/office/drawing/2014/main" id="{C642FB7D-BB28-45E3-9E5C-9C235E6819DA}"/>
              </a:ext>
            </a:extLst>
          </p:cNvPr>
          <p:cNvSpPr>
            <a:spLocks noGrp="1"/>
          </p:cNvSpPr>
          <p:nvPr/>
        </p:nvSpPr>
        <p:spPr>
          <a:xfrm>
            <a:off x="1276350" y="3857625"/>
            <a:ext cx="3638550" cy="476250"/>
          </a:xfrm>
          <a:prstGeom prst="rect">
            <a:avLst/>
          </a:prstGeom>
          <a:noFill/>
          <a:ln w="0">
            <a:noFill/>
            <a:prstDash val="solid"/>
          </a:ln>
        </p:spPr>
        <p:txBody>
          <a:bodyPr anchor="ctr"/>
          <a:lstStyle/>
          <a:p>
            <a:pPr algn="l">
              <a:defRPr sz="1500" b="0">
                <a:solidFill>
                  <a:srgbClr val="F7F2EA"/>
                </a:solidFill>
              </a:defRPr>
            </a:pPr>
            <a:r>
              <a:rPr sz="1500" b="0">
                <a:solidFill>
                  <a:srgbClr val="F7F2EA"/>
                </a:solidFill>
              </a:rPr>
              <a:t>Volume and contour</a:t>
            </a:r>
          </a:p>
        </p:txBody>
      </p:sp>
      <p:sp>
        <p:nvSpPr>
          <p:cNvPr id="10" name="Oval 9">
            <a:extLst>
              <a:ext uri="{FF2B5EF4-FFF2-40B4-BE49-F238E27FC236}">
                <a16:creationId xmlns:a16="http://schemas.microsoft.com/office/drawing/2014/main" id="{0DFD7433-5708-4DEF-B5A1-4D92BB0D30B1}"/>
              </a:ext>
            </a:extLst>
          </p:cNvPr>
          <p:cNvSpPr>
            <a:spLocks noGrp="1"/>
          </p:cNvSpPr>
          <p:nvPr/>
        </p:nvSpPr>
        <p:spPr>
          <a:xfrm>
            <a:off x="1009650" y="4410075"/>
            <a:ext cx="95250" cy="95250"/>
          </a:xfrm>
          <a:prstGeom prst="ellipse">
            <a:avLst/>
          </a:prstGeom>
          <a:solidFill>
            <a:srgbClr val="CE9275"/>
          </a:solidFill>
          <a:ln w="0">
            <a:noFill/>
            <a:prstDash val="solid"/>
          </a:ln>
        </p:spPr>
        <p:txBody>
          <a:bodyPr/>
          <a:lstStyle/>
          <a:p>
            <a:endParaRPr lang="en-AU"/>
          </a:p>
        </p:txBody>
      </p:sp>
      <p:sp>
        <p:nvSpPr>
          <p:cNvPr id="11" name="Rectangle 10">
            <a:extLst>
              <a:ext uri="{FF2B5EF4-FFF2-40B4-BE49-F238E27FC236}">
                <a16:creationId xmlns:a16="http://schemas.microsoft.com/office/drawing/2014/main" id="{011CC24C-AF75-46D5-9099-3C9B127D309E}"/>
              </a:ext>
            </a:extLst>
          </p:cNvPr>
          <p:cNvSpPr>
            <a:spLocks noGrp="1"/>
          </p:cNvSpPr>
          <p:nvPr/>
        </p:nvSpPr>
        <p:spPr>
          <a:xfrm>
            <a:off x="1276350" y="4314825"/>
            <a:ext cx="3638550" cy="476250"/>
          </a:xfrm>
          <a:prstGeom prst="rect">
            <a:avLst/>
          </a:prstGeom>
          <a:noFill/>
          <a:ln w="0">
            <a:noFill/>
            <a:prstDash val="solid"/>
          </a:ln>
        </p:spPr>
        <p:txBody>
          <a:bodyPr anchor="ctr"/>
          <a:lstStyle/>
          <a:p>
            <a:pPr algn="l">
              <a:defRPr sz="1500" b="0">
                <a:solidFill>
                  <a:srgbClr val="F7F2EA"/>
                </a:solidFill>
              </a:defRPr>
            </a:pPr>
            <a:r>
              <a:rPr sz="1500" b="0">
                <a:solidFill>
                  <a:srgbClr val="F7F2EA"/>
                </a:solidFill>
              </a:rPr>
              <a:t>Skin redundancy or creasing</a:t>
            </a:r>
          </a:p>
        </p:txBody>
      </p:sp>
      <p:sp>
        <p:nvSpPr>
          <p:cNvPr id="12" name="Oval 11">
            <a:extLst>
              <a:ext uri="{FF2B5EF4-FFF2-40B4-BE49-F238E27FC236}">
                <a16:creationId xmlns:a16="http://schemas.microsoft.com/office/drawing/2014/main" id="{F5E38054-7729-4E6E-8824-2B483F74F718}"/>
              </a:ext>
            </a:extLst>
          </p:cNvPr>
          <p:cNvSpPr>
            <a:spLocks noGrp="1"/>
          </p:cNvSpPr>
          <p:nvPr/>
        </p:nvSpPr>
        <p:spPr>
          <a:xfrm>
            <a:off x="1009650" y="4867275"/>
            <a:ext cx="95250" cy="95250"/>
          </a:xfrm>
          <a:prstGeom prst="ellipse">
            <a:avLst/>
          </a:prstGeom>
          <a:solidFill>
            <a:srgbClr val="CE9275"/>
          </a:solidFill>
          <a:ln w="0">
            <a:noFill/>
            <a:prstDash val="solid"/>
          </a:ln>
        </p:spPr>
        <p:txBody>
          <a:bodyPr/>
          <a:lstStyle/>
          <a:p>
            <a:endParaRPr lang="en-AU"/>
          </a:p>
        </p:txBody>
      </p:sp>
      <p:sp>
        <p:nvSpPr>
          <p:cNvPr id="13" name="Rectangle 12">
            <a:extLst>
              <a:ext uri="{FF2B5EF4-FFF2-40B4-BE49-F238E27FC236}">
                <a16:creationId xmlns:a16="http://schemas.microsoft.com/office/drawing/2014/main" id="{88026899-5F93-4DC7-A4F7-14CE698B3C9B}"/>
              </a:ext>
            </a:extLst>
          </p:cNvPr>
          <p:cNvSpPr>
            <a:spLocks noGrp="1"/>
          </p:cNvSpPr>
          <p:nvPr/>
        </p:nvSpPr>
        <p:spPr>
          <a:xfrm>
            <a:off x="1276350" y="4772025"/>
            <a:ext cx="3638550" cy="476250"/>
          </a:xfrm>
          <a:prstGeom prst="rect">
            <a:avLst/>
          </a:prstGeom>
          <a:noFill/>
          <a:ln w="0">
            <a:noFill/>
            <a:prstDash val="solid"/>
          </a:ln>
        </p:spPr>
        <p:txBody>
          <a:bodyPr anchor="ctr"/>
          <a:lstStyle/>
          <a:p>
            <a:pPr algn="l">
              <a:defRPr sz="1500" b="0">
                <a:solidFill>
                  <a:srgbClr val="F7F2EA"/>
                </a:solidFill>
              </a:defRPr>
            </a:pPr>
            <a:r>
              <a:rPr sz="1500" b="0">
                <a:solidFill>
                  <a:srgbClr val="F7F2EA"/>
                </a:solidFill>
              </a:rPr>
              <a:t>Friction or clothing comfort</a:t>
            </a:r>
          </a:p>
        </p:txBody>
      </p:sp>
      <p:sp>
        <p:nvSpPr>
          <p:cNvPr id="14" name="Rectangle: Rounded Corners 13">
            <a:extLst>
              <a:ext uri="{FF2B5EF4-FFF2-40B4-BE49-F238E27FC236}">
                <a16:creationId xmlns:a16="http://schemas.microsoft.com/office/drawing/2014/main" id="{CD2D7455-8F26-4964-BE71-4C43956886E9}"/>
              </a:ext>
            </a:extLst>
          </p:cNvPr>
          <p:cNvSpPr>
            <a:spLocks noGrp="1"/>
          </p:cNvSpPr>
          <p:nvPr/>
        </p:nvSpPr>
        <p:spPr>
          <a:xfrm>
            <a:off x="5905500" y="3076575"/>
            <a:ext cx="5600700" cy="2190750"/>
          </a:xfrm>
          <a:prstGeom prst="roundRect">
            <a:avLst>
              <a:gd name="adj" fmla="val 3478"/>
            </a:avLst>
          </a:prstGeom>
          <a:solidFill>
            <a:srgbClr val="FFFFFF"/>
          </a:solidFill>
          <a:ln w="9525">
            <a:solidFill>
              <a:srgbClr val="E8C8C0"/>
            </a:solidFill>
            <a:prstDash val="solid"/>
          </a:ln>
        </p:spPr>
        <p:txBody>
          <a:bodyPr/>
          <a:lstStyle/>
          <a:p>
            <a:endParaRPr lang="en-AU"/>
          </a:p>
        </p:txBody>
      </p:sp>
      <p:sp>
        <p:nvSpPr>
          <p:cNvPr id="15" name="Rectangle 14">
            <a:extLst>
              <a:ext uri="{FF2B5EF4-FFF2-40B4-BE49-F238E27FC236}">
                <a16:creationId xmlns:a16="http://schemas.microsoft.com/office/drawing/2014/main" id="{B3550DEE-9233-499B-8A01-51AC9C72AC59}"/>
              </a:ext>
            </a:extLst>
          </p:cNvPr>
          <p:cNvSpPr>
            <a:spLocks noGrp="1"/>
          </p:cNvSpPr>
          <p:nvPr/>
        </p:nvSpPr>
        <p:spPr>
          <a:xfrm>
            <a:off x="6210300" y="3333750"/>
            <a:ext cx="4762500" cy="361950"/>
          </a:xfrm>
          <a:prstGeom prst="rect">
            <a:avLst/>
          </a:prstGeom>
          <a:noFill/>
          <a:ln w="0">
            <a:noFill/>
            <a:prstDash val="solid"/>
          </a:ln>
        </p:spPr>
        <p:txBody>
          <a:bodyPr anchor="ctr"/>
          <a:lstStyle/>
          <a:p>
            <a:pPr algn="l">
              <a:defRPr sz="1800" b="1">
                <a:solidFill>
                  <a:srgbClr val="B8785E"/>
                </a:solidFill>
              </a:defRPr>
            </a:pPr>
            <a:r>
              <a:rPr sz="1800" b="1">
                <a:solidFill>
                  <a:srgbClr val="B8785E"/>
                </a:solidFill>
              </a:rPr>
              <a:t>WHAT NOT TO ASSUME</a:t>
            </a:r>
          </a:p>
        </p:txBody>
      </p:sp>
      <p:sp>
        <p:nvSpPr>
          <p:cNvPr id="16" name="Oval 15">
            <a:extLst>
              <a:ext uri="{FF2B5EF4-FFF2-40B4-BE49-F238E27FC236}">
                <a16:creationId xmlns:a16="http://schemas.microsoft.com/office/drawing/2014/main" id="{DA1F7C5F-31F2-4374-9234-4910F0F37085}"/>
              </a:ext>
            </a:extLst>
          </p:cNvPr>
          <p:cNvSpPr>
            <a:spLocks noGrp="1"/>
          </p:cNvSpPr>
          <p:nvPr/>
        </p:nvSpPr>
        <p:spPr>
          <a:xfrm>
            <a:off x="6219825" y="3952875"/>
            <a:ext cx="95250" cy="95250"/>
          </a:xfrm>
          <a:prstGeom prst="ellipse">
            <a:avLst/>
          </a:prstGeom>
          <a:solidFill>
            <a:srgbClr val="CE9275"/>
          </a:solidFill>
          <a:ln w="0">
            <a:noFill/>
            <a:prstDash val="solid"/>
          </a:ln>
        </p:spPr>
        <p:txBody>
          <a:bodyPr/>
          <a:lstStyle/>
          <a:p>
            <a:endParaRPr lang="en-AU"/>
          </a:p>
        </p:txBody>
      </p:sp>
      <p:sp>
        <p:nvSpPr>
          <p:cNvPr id="17" name="Rectangle 16">
            <a:extLst>
              <a:ext uri="{FF2B5EF4-FFF2-40B4-BE49-F238E27FC236}">
                <a16:creationId xmlns:a16="http://schemas.microsoft.com/office/drawing/2014/main" id="{45DD22D8-FB63-4097-9C0A-D699CCA6BFA9}"/>
              </a:ext>
            </a:extLst>
          </p:cNvPr>
          <p:cNvSpPr>
            <a:spLocks noGrp="1"/>
          </p:cNvSpPr>
          <p:nvPr/>
        </p:nvSpPr>
        <p:spPr>
          <a:xfrm>
            <a:off x="6486525" y="3857625"/>
            <a:ext cx="4495800" cy="47625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That every change needs correction</a:t>
            </a:r>
          </a:p>
        </p:txBody>
      </p:sp>
      <p:sp>
        <p:nvSpPr>
          <p:cNvPr id="18" name="Oval 17">
            <a:extLst>
              <a:ext uri="{FF2B5EF4-FFF2-40B4-BE49-F238E27FC236}">
                <a16:creationId xmlns:a16="http://schemas.microsoft.com/office/drawing/2014/main" id="{0F019540-D526-4543-AC97-1D61C6118DA5}"/>
              </a:ext>
            </a:extLst>
          </p:cNvPr>
          <p:cNvSpPr>
            <a:spLocks noGrp="1"/>
          </p:cNvSpPr>
          <p:nvPr/>
        </p:nvSpPr>
        <p:spPr>
          <a:xfrm>
            <a:off x="6219825" y="4410075"/>
            <a:ext cx="95250" cy="95250"/>
          </a:xfrm>
          <a:prstGeom prst="ellipse">
            <a:avLst/>
          </a:prstGeom>
          <a:solidFill>
            <a:srgbClr val="CE9275"/>
          </a:solidFill>
          <a:ln w="0">
            <a:noFill/>
            <a:prstDash val="solid"/>
          </a:ln>
        </p:spPr>
        <p:txBody>
          <a:bodyPr/>
          <a:lstStyle/>
          <a:p>
            <a:endParaRPr lang="en-AU"/>
          </a:p>
        </p:txBody>
      </p:sp>
      <p:sp>
        <p:nvSpPr>
          <p:cNvPr id="19" name="Rectangle 18">
            <a:extLst>
              <a:ext uri="{FF2B5EF4-FFF2-40B4-BE49-F238E27FC236}">
                <a16:creationId xmlns:a16="http://schemas.microsoft.com/office/drawing/2014/main" id="{63684D9E-6FE3-4F2A-8FA0-4CE06692E8DF}"/>
              </a:ext>
            </a:extLst>
          </p:cNvPr>
          <p:cNvSpPr>
            <a:spLocks noGrp="1"/>
          </p:cNvSpPr>
          <p:nvPr/>
        </p:nvSpPr>
        <p:spPr>
          <a:xfrm>
            <a:off x="6486525" y="4314825"/>
            <a:ext cx="4495800" cy="47625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That pain or itch is “just weight loss”</a:t>
            </a:r>
          </a:p>
        </p:txBody>
      </p:sp>
      <p:sp>
        <p:nvSpPr>
          <p:cNvPr id="20" name="Oval 19">
            <a:extLst>
              <a:ext uri="{FF2B5EF4-FFF2-40B4-BE49-F238E27FC236}">
                <a16:creationId xmlns:a16="http://schemas.microsoft.com/office/drawing/2014/main" id="{CAE91F84-566D-44A8-9630-3F30E5E3572F}"/>
              </a:ext>
            </a:extLst>
          </p:cNvPr>
          <p:cNvSpPr>
            <a:spLocks noGrp="1"/>
          </p:cNvSpPr>
          <p:nvPr/>
        </p:nvSpPr>
        <p:spPr>
          <a:xfrm>
            <a:off x="6219825" y="4867275"/>
            <a:ext cx="95250" cy="95250"/>
          </a:xfrm>
          <a:prstGeom prst="ellipse">
            <a:avLst/>
          </a:prstGeom>
          <a:solidFill>
            <a:srgbClr val="CE9275"/>
          </a:solidFill>
          <a:ln w="0">
            <a:noFill/>
            <a:prstDash val="solid"/>
          </a:ln>
        </p:spPr>
        <p:txBody>
          <a:bodyPr/>
          <a:lstStyle/>
          <a:p>
            <a:endParaRPr lang="en-AU"/>
          </a:p>
        </p:txBody>
      </p:sp>
      <p:sp>
        <p:nvSpPr>
          <p:cNvPr id="21" name="Rectangle 20">
            <a:extLst>
              <a:ext uri="{FF2B5EF4-FFF2-40B4-BE49-F238E27FC236}">
                <a16:creationId xmlns:a16="http://schemas.microsoft.com/office/drawing/2014/main" id="{18371C87-9567-4658-AD94-F83A4E6F672E}"/>
              </a:ext>
            </a:extLst>
          </p:cNvPr>
          <p:cNvSpPr>
            <a:spLocks noGrp="1"/>
          </p:cNvSpPr>
          <p:nvPr/>
        </p:nvSpPr>
        <p:spPr>
          <a:xfrm>
            <a:off x="6486525" y="4772025"/>
            <a:ext cx="4495800" cy="47625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That a procedure will recreate a previous body</a:t>
            </a:r>
          </a:p>
        </p:txBody>
      </p:sp>
    </p:spTree>
    <p:extLst>
      <p:ext uri="{BB962C8B-B14F-4D97-AF65-F5344CB8AC3E}">
        <p14:creationId xmlns:p14="http://schemas.microsoft.com/office/powerpoint/2010/main" val="577302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2243A"/>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C2A005C-B471-4634-A585-8C07768A6F3E}"/>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F7F2EA"/>
                </a:solidFill>
              </a:defRPr>
            </a:pPr>
            <a:r>
              <a:rPr sz="1350" b="1">
                <a:solidFill>
                  <a:srgbClr val="F7F2EA"/>
                </a:solidFill>
              </a:rPr>
              <a:t>GÉNIALE</a:t>
            </a:r>
          </a:p>
        </p:txBody>
      </p:sp>
      <p:sp>
        <p:nvSpPr>
          <p:cNvPr id="2" name="Rectangle 1">
            <a:extLst>
              <a:ext uri="{FF2B5EF4-FFF2-40B4-BE49-F238E27FC236}">
                <a16:creationId xmlns:a16="http://schemas.microsoft.com/office/drawing/2014/main" id="{573A21AF-F95D-414B-B3E8-DF2116E4AC1B}"/>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6BCC6DF3-261A-4001-8F02-809561476630}"/>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E8C8C0"/>
                </a:solidFill>
              </a:defRPr>
            </a:pPr>
            <a:r>
              <a:rPr sz="1050" b="1">
                <a:solidFill>
                  <a:srgbClr val="E8C8C0"/>
                </a:solidFill>
              </a:rPr>
              <a:t>07</a:t>
            </a:r>
          </a:p>
        </p:txBody>
      </p:sp>
      <p:sp>
        <p:nvSpPr>
          <p:cNvPr id="4" name="Rectangle 3">
            <a:extLst>
              <a:ext uri="{FF2B5EF4-FFF2-40B4-BE49-F238E27FC236}">
                <a16:creationId xmlns:a16="http://schemas.microsoft.com/office/drawing/2014/main" id="{70736A46-2A60-4E55-8CB7-1E05047F7D7B}"/>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FFFFFF"/>
                </a:solidFill>
              </a:defRPr>
            </a:pPr>
            <a:r>
              <a:rPr sz="3150" b="1">
                <a:solidFill>
                  <a:srgbClr val="FFFFFF"/>
                </a:solidFill>
              </a:rPr>
              <a:t>Painful sex is a symptom—not a diagnosis</a:t>
            </a:r>
          </a:p>
        </p:txBody>
      </p:sp>
      <p:sp>
        <p:nvSpPr>
          <p:cNvPr id="5" name="Rectangle 4">
            <a:extLst>
              <a:ext uri="{FF2B5EF4-FFF2-40B4-BE49-F238E27FC236}">
                <a16:creationId xmlns:a16="http://schemas.microsoft.com/office/drawing/2014/main" id="{5A875270-4264-4265-9EA2-84A87E87CB36}"/>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E8C8C0"/>
                </a:solidFill>
              </a:defRPr>
            </a:pPr>
            <a:r>
              <a:rPr sz="1650" b="0">
                <a:solidFill>
                  <a:srgbClr val="E8C8C0"/>
                </a:solidFill>
              </a:rPr>
              <a:t>Dyspareunia may involve tissue, hormones, inflammation, pelvic floor muscle, nerves and context.</a:t>
            </a:r>
          </a:p>
        </p:txBody>
      </p:sp>
      <p:sp>
        <p:nvSpPr>
          <p:cNvPr id="6" name="Rectangle: Rounded Corners 5">
            <a:extLst>
              <a:ext uri="{FF2B5EF4-FFF2-40B4-BE49-F238E27FC236}">
                <a16:creationId xmlns:a16="http://schemas.microsoft.com/office/drawing/2014/main" id="{AE681D62-766C-4C4B-AE6D-9E30B83F3FFA}"/>
              </a:ext>
            </a:extLst>
          </p:cNvPr>
          <p:cNvSpPr>
            <a:spLocks noGrp="1"/>
          </p:cNvSpPr>
          <p:nvPr/>
        </p:nvSpPr>
        <p:spPr>
          <a:xfrm>
            <a:off x="723900" y="3105150"/>
            <a:ext cx="1952625" cy="838200"/>
          </a:xfrm>
          <a:prstGeom prst="roundRect">
            <a:avLst>
              <a:gd name="adj" fmla="val 9091"/>
            </a:avLst>
          </a:prstGeom>
          <a:solidFill>
            <a:srgbClr val="1B3551"/>
          </a:solidFill>
          <a:ln w="9525">
            <a:solidFill>
              <a:srgbClr val="E8C8C0"/>
            </a:solidFill>
            <a:prstDash val="solid"/>
          </a:ln>
        </p:spPr>
        <p:txBody>
          <a:bodyPr/>
          <a:lstStyle/>
          <a:p>
            <a:endParaRPr lang="en-AU"/>
          </a:p>
        </p:txBody>
      </p:sp>
      <p:sp>
        <p:nvSpPr>
          <p:cNvPr id="7" name="Rectangle 6">
            <a:extLst>
              <a:ext uri="{FF2B5EF4-FFF2-40B4-BE49-F238E27FC236}">
                <a16:creationId xmlns:a16="http://schemas.microsoft.com/office/drawing/2014/main" id="{7D717F23-AA1E-4592-9849-BC9AC706C857}"/>
              </a:ext>
            </a:extLst>
          </p:cNvPr>
          <p:cNvSpPr>
            <a:spLocks noGrp="1"/>
          </p:cNvSpPr>
          <p:nvPr/>
        </p:nvSpPr>
        <p:spPr>
          <a:xfrm>
            <a:off x="800100" y="3286125"/>
            <a:ext cx="1800225" cy="428625"/>
          </a:xfrm>
          <a:prstGeom prst="rect">
            <a:avLst/>
          </a:prstGeom>
          <a:noFill/>
          <a:ln w="0">
            <a:noFill/>
            <a:prstDash val="solid"/>
          </a:ln>
        </p:spPr>
        <p:txBody>
          <a:bodyPr anchor="ctr"/>
          <a:lstStyle/>
          <a:p>
            <a:pPr algn="ctr">
              <a:defRPr sz="1425" b="1">
                <a:solidFill>
                  <a:srgbClr val="F7F2EA"/>
                </a:solidFill>
              </a:defRPr>
            </a:pPr>
            <a:r>
              <a:rPr sz="1425" b="1">
                <a:solidFill>
                  <a:srgbClr val="F7F2EA"/>
                </a:solidFill>
              </a:rPr>
              <a:t>ENTRY PAIN</a:t>
            </a:r>
          </a:p>
        </p:txBody>
      </p:sp>
      <p:sp>
        <p:nvSpPr>
          <p:cNvPr id="8" name="Rectangle: Rounded Corners 7">
            <a:extLst>
              <a:ext uri="{FF2B5EF4-FFF2-40B4-BE49-F238E27FC236}">
                <a16:creationId xmlns:a16="http://schemas.microsoft.com/office/drawing/2014/main" id="{BB53D9C9-1ECA-4695-8407-CE241E03FB53}"/>
              </a:ext>
            </a:extLst>
          </p:cNvPr>
          <p:cNvSpPr>
            <a:spLocks noGrp="1"/>
          </p:cNvSpPr>
          <p:nvPr/>
        </p:nvSpPr>
        <p:spPr>
          <a:xfrm>
            <a:off x="3000375" y="3105150"/>
            <a:ext cx="1952625" cy="838200"/>
          </a:xfrm>
          <a:prstGeom prst="roundRect">
            <a:avLst>
              <a:gd name="adj" fmla="val 9091"/>
            </a:avLst>
          </a:prstGeom>
          <a:solidFill>
            <a:srgbClr val="1B3551"/>
          </a:solidFill>
          <a:ln w="9525">
            <a:solidFill>
              <a:srgbClr val="E8C8C0"/>
            </a:solidFill>
            <a:prstDash val="solid"/>
          </a:ln>
        </p:spPr>
        <p:txBody>
          <a:bodyPr/>
          <a:lstStyle/>
          <a:p>
            <a:endParaRPr lang="en-AU"/>
          </a:p>
        </p:txBody>
      </p:sp>
      <p:sp>
        <p:nvSpPr>
          <p:cNvPr id="9" name="Rectangle 8">
            <a:extLst>
              <a:ext uri="{FF2B5EF4-FFF2-40B4-BE49-F238E27FC236}">
                <a16:creationId xmlns:a16="http://schemas.microsoft.com/office/drawing/2014/main" id="{795BDBE7-200C-4637-A722-8A8152EBA531}"/>
              </a:ext>
            </a:extLst>
          </p:cNvPr>
          <p:cNvSpPr>
            <a:spLocks noGrp="1"/>
          </p:cNvSpPr>
          <p:nvPr/>
        </p:nvSpPr>
        <p:spPr>
          <a:xfrm>
            <a:off x="3076575" y="3286125"/>
            <a:ext cx="1800225" cy="428625"/>
          </a:xfrm>
          <a:prstGeom prst="rect">
            <a:avLst/>
          </a:prstGeom>
          <a:noFill/>
          <a:ln w="0">
            <a:noFill/>
            <a:prstDash val="solid"/>
          </a:ln>
        </p:spPr>
        <p:txBody>
          <a:bodyPr anchor="ctr"/>
          <a:lstStyle/>
          <a:p>
            <a:pPr algn="ctr">
              <a:defRPr sz="1425" b="1">
                <a:solidFill>
                  <a:srgbClr val="F7F2EA"/>
                </a:solidFill>
              </a:defRPr>
            </a:pPr>
            <a:r>
              <a:rPr sz="1425" b="1">
                <a:solidFill>
                  <a:srgbClr val="F7F2EA"/>
                </a:solidFill>
              </a:rPr>
              <a:t>DEEP PAIN</a:t>
            </a:r>
          </a:p>
        </p:txBody>
      </p:sp>
      <p:sp>
        <p:nvSpPr>
          <p:cNvPr id="10" name="Rectangle: Rounded Corners 9">
            <a:extLst>
              <a:ext uri="{FF2B5EF4-FFF2-40B4-BE49-F238E27FC236}">
                <a16:creationId xmlns:a16="http://schemas.microsoft.com/office/drawing/2014/main" id="{20ADC39C-B61A-438C-BC44-40398A810AB9}"/>
              </a:ext>
            </a:extLst>
          </p:cNvPr>
          <p:cNvSpPr>
            <a:spLocks noGrp="1"/>
          </p:cNvSpPr>
          <p:nvPr/>
        </p:nvSpPr>
        <p:spPr>
          <a:xfrm>
            <a:off x="5276850" y="3105150"/>
            <a:ext cx="1952625" cy="838200"/>
          </a:xfrm>
          <a:prstGeom prst="roundRect">
            <a:avLst>
              <a:gd name="adj" fmla="val 9091"/>
            </a:avLst>
          </a:prstGeom>
          <a:solidFill>
            <a:srgbClr val="CE9275"/>
          </a:solidFill>
          <a:ln w="9525">
            <a:solidFill>
              <a:srgbClr val="CE9275"/>
            </a:solidFill>
            <a:prstDash val="solid"/>
          </a:ln>
        </p:spPr>
        <p:txBody>
          <a:bodyPr/>
          <a:lstStyle/>
          <a:p>
            <a:endParaRPr lang="en-AU"/>
          </a:p>
        </p:txBody>
      </p:sp>
      <p:sp>
        <p:nvSpPr>
          <p:cNvPr id="11" name="Rectangle 10">
            <a:extLst>
              <a:ext uri="{FF2B5EF4-FFF2-40B4-BE49-F238E27FC236}">
                <a16:creationId xmlns:a16="http://schemas.microsoft.com/office/drawing/2014/main" id="{89AE310E-3673-4210-9430-5D3670FC51C6}"/>
              </a:ext>
            </a:extLst>
          </p:cNvPr>
          <p:cNvSpPr>
            <a:spLocks noGrp="1"/>
          </p:cNvSpPr>
          <p:nvPr/>
        </p:nvSpPr>
        <p:spPr>
          <a:xfrm>
            <a:off x="5353050" y="3286125"/>
            <a:ext cx="1800225" cy="428625"/>
          </a:xfrm>
          <a:prstGeom prst="rect">
            <a:avLst/>
          </a:prstGeom>
          <a:noFill/>
          <a:ln w="0">
            <a:noFill/>
            <a:prstDash val="solid"/>
          </a:ln>
        </p:spPr>
        <p:txBody>
          <a:bodyPr anchor="ctr"/>
          <a:lstStyle/>
          <a:p>
            <a:pPr algn="ctr">
              <a:defRPr sz="1425" b="1">
                <a:solidFill>
                  <a:srgbClr val="FFFFFF"/>
                </a:solidFill>
              </a:defRPr>
            </a:pPr>
            <a:r>
              <a:rPr sz="1425" b="1">
                <a:solidFill>
                  <a:srgbClr val="FFFFFF"/>
                </a:solidFill>
              </a:rPr>
              <a:t>BURNING</a:t>
            </a:r>
          </a:p>
        </p:txBody>
      </p:sp>
      <p:sp>
        <p:nvSpPr>
          <p:cNvPr id="12" name="Rectangle: Rounded Corners 11">
            <a:extLst>
              <a:ext uri="{FF2B5EF4-FFF2-40B4-BE49-F238E27FC236}">
                <a16:creationId xmlns:a16="http://schemas.microsoft.com/office/drawing/2014/main" id="{6F6F6EF4-FE7B-4028-95DC-AC28ED6A954C}"/>
              </a:ext>
            </a:extLst>
          </p:cNvPr>
          <p:cNvSpPr>
            <a:spLocks noGrp="1"/>
          </p:cNvSpPr>
          <p:nvPr/>
        </p:nvSpPr>
        <p:spPr>
          <a:xfrm>
            <a:off x="7553325" y="3105150"/>
            <a:ext cx="1952625" cy="838200"/>
          </a:xfrm>
          <a:prstGeom prst="roundRect">
            <a:avLst>
              <a:gd name="adj" fmla="val 9091"/>
            </a:avLst>
          </a:prstGeom>
          <a:solidFill>
            <a:srgbClr val="1B3551"/>
          </a:solidFill>
          <a:ln w="9525">
            <a:solidFill>
              <a:srgbClr val="E8C8C0"/>
            </a:solidFill>
            <a:prstDash val="solid"/>
          </a:ln>
        </p:spPr>
        <p:txBody>
          <a:bodyPr/>
          <a:lstStyle/>
          <a:p>
            <a:endParaRPr lang="en-AU"/>
          </a:p>
        </p:txBody>
      </p:sp>
      <p:sp>
        <p:nvSpPr>
          <p:cNvPr id="13" name="Rectangle 12">
            <a:extLst>
              <a:ext uri="{FF2B5EF4-FFF2-40B4-BE49-F238E27FC236}">
                <a16:creationId xmlns:a16="http://schemas.microsoft.com/office/drawing/2014/main" id="{4CB2891E-34D2-493B-A009-8C1DA036C16C}"/>
              </a:ext>
            </a:extLst>
          </p:cNvPr>
          <p:cNvSpPr>
            <a:spLocks noGrp="1"/>
          </p:cNvSpPr>
          <p:nvPr/>
        </p:nvSpPr>
        <p:spPr>
          <a:xfrm>
            <a:off x="7629525" y="3286125"/>
            <a:ext cx="1800225" cy="428625"/>
          </a:xfrm>
          <a:prstGeom prst="rect">
            <a:avLst/>
          </a:prstGeom>
          <a:noFill/>
          <a:ln w="0">
            <a:noFill/>
            <a:prstDash val="solid"/>
          </a:ln>
        </p:spPr>
        <p:txBody>
          <a:bodyPr anchor="ctr"/>
          <a:lstStyle/>
          <a:p>
            <a:pPr algn="ctr">
              <a:defRPr sz="1425" b="1">
                <a:solidFill>
                  <a:srgbClr val="F7F2EA"/>
                </a:solidFill>
              </a:defRPr>
            </a:pPr>
            <a:r>
              <a:rPr sz="1425" b="1">
                <a:solidFill>
                  <a:srgbClr val="F7F2EA"/>
                </a:solidFill>
              </a:rPr>
              <a:t>TEARING</a:t>
            </a:r>
          </a:p>
        </p:txBody>
      </p:sp>
      <p:sp>
        <p:nvSpPr>
          <p:cNvPr id="14" name="Rectangle: Rounded Corners 13">
            <a:extLst>
              <a:ext uri="{FF2B5EF4-FFF2-40B4-BE49-F238E27FC236}">
                <a16:creationId xmlns:a16="http://schemas.microsoft.com/office/drawing/2014/main" id="{93026C6E-6F09-4F3A-8808-8AE643CA0CB0}"/>
              </a:ext>
            </a:extLst>
          </p:cNvPr>
          <p:cNvSpPr>
            <a:spLocks noGrp="1"/>
          </p:cNvSpPr>
          <p:nvPr/>
        </p:nvSpPr>
        <p:spPr>
          <a:xfrm>
            <a:off x="9829800" y="3105150"/>
            <a:ext cx="1952625" cy="838200"/>
          </a:xfrm>
          <a:prstGeom prst="roundRect">
            <a:avLst>
              <a:gd name="adj" fmla="val 9091"/>
            </a:avLst>
          </a:prstGeom>
          <a:solidFill>
            <a:srgbClr val="1B3551"/>
          </a:solidFill>
          <a:ln w="9525">
            <a:solidFill>
              <a:srgbClr val="E8C8C0"/>
            </a:solidFill>
            <a:prstDash val="solid"/>
          </a:ln>
        </p:spPr>
        <p:txBody>
          <a:bodyPr/>
          <a:lstStyle/>
          <a:p>
            <a:endParaRPr lang="en-AU"/>
          </a:p>
        </p:txBody>
      </p:sp>
      <p:sp>
        <p:nvSpPr>
          <p:cNvPr id="15" name="Rectangle 14">
            <a:extLst>
              <a:ext uri="{FF2B5EF4-FFF2-40B4-BE49-F238E27FC236}">
                <a16:creationId xmlns:a16="http://schemas.microsoft.com/office/drawing/2014/main" id="{18AA145D-17D3-4341-9E13-579E96F4CFFB}"/>
              </a:ext>
            </a:extLst>
          </p:cNvPr>
          <p:cNvSpPr>
            <a:spLocks noGrp="1"/>
          </p:cNvSpPr>
          <p:nvPr/>
        </p:nvSpPr>
        <p:spPr>
          <a:xfrm>
            <a:off x="9906000" y="3286125"/>
            <a:ext cx="1800225" cy="428625"/>
          </a:xfrm>
          <a:prstGeom prst="rect">
            <a:avLst/>
          </a:prstGeom>
          <a:noFill/>
          <a:ln w="0">
            <a:noFill/>
            <a:prstDash val="solid"/>
          </a:ln>
        </p:spPr>
        <p:txBody>
          <a:bodyPr anchor="ctr"/>
          <a:lstStyle/>
          <a:p>
            <a:pPr algn="ctr">
              <a:defRPr sz="1425" b="1">
                <a:solidFill>
                  <a:srgbClr val="F7F2EA"/>
                </a:solidFill>
              </a:defRPr>
            </a:pPr>
            <a:r>
              <a:rPr sz="1425" b="1">
                <a:solidFill>
                  <a:srgbClr val="F7F2EA"/>
                </a:solidFill>
              </a:rPr>
              <a:t>AFTER-PAIN</a:t>
            </a:r>
          </a:p>
        </p:txBody>
      </p:sp>
      <p:sp>
        <p:nvSpPr>
          <p:cNvPr id="16" name="Rectangle 15">
            <a:extLst>
              <a:ext uri="{FF2B5EF4-FFF2-40B4-BE49-F238E27FC236}">
                <a16:creationId xmlns:a16="http://schemas.microsoft.com/office/drawing/2014/main" id="{503AE1F9-DD46-4B74-B3F5-84E19DC0649A}"/>
              </a:ext>
            </a:extLst>
          </p:cNvPr>
          <p:cNvSpPr>
            <a:spLocks noGrp="1"/>
          </p:cNvSpPr>
          <p:nvPr/>
        </p:nvSpPr>
        <p:spPr>
          <a:xfrm>
            <a:off x="1066800" y="4514850"/>
            <a:ext cx="10058400" cy="952500"/>
          </a:xfrm>
          <a:prstGeom prst="rect">
            <a:avLst/>
          </a:prstGeom>
          <a:noFill/>
          <a:ln w="0">
            <a:noFill/>
            <a:prstDash val="solid"/>
          </a:ln>
        </p:spPr>
        <p:txBody>
          <a:bodyPr anchor="ctr"/>
          <a:lstStyle/>
          <a:p>
            <a:pPr algn="ctr">
              <a:defRPr sz="1725" b="0">
                <a:solidFill>
                  <a:srgbClr val="F7F2EA"/>
                </a:solidFill>
              </a:defRPr>
            </a:pPr>
            <a:r>
              <a:rPr sz="1725" b="0">
                <a:solidFill>
                  <a:srgbClr val="F7F2EA"/>
                </a:solidFill>
              </a:rPr>
              <a:t>Assessment may include tissue condition, hormonal status, lichen sclerosus, pelvic floor tone, lubrication, medications and relationship or trauma factors—with consent at every step.</a:t>
            </a:r>
          </a:p>
        </p:txBody>
      </p:sp>
    </p:spTree>
    <p:extLst>
      <p:ext uri="{BB962C8B-B14F-4D97-AF65-F5344CB8AC3E}">
        <p14:creationId xmlns:p14="http://schemas.microsoft.com/office/powerpoint/2010/main" val="865028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039D0C4-1A04-4E13-A644-6F3EC5245127}"/>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F1FA9CAF-BB75-4384-AF5A-FD74AF7DC4AF}"/>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A2E62434-35CC-47B5-8895-3681F770EBD5}"/>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08</a:t>
            </a:r>
          </a:p>
        </p:txBody>
      </p:sp>
      <p:sp>
        <p:nvSpPr>
          <p:cNvPr id="4" name="Rectangle 3">
            <a:extLst>
              <a:ext uri="{FF2B5EF4-FFF2-40B4-BE49-F238E27FC236}">
                <a16:creationId xmlns:a16="http://schemas.microsoft.com/office/drawing/2014/main" id="{D52A40A8-91D4-427A-BDE6-876C17B51580}"/>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Lichen sclerosus needs diagnosis and long-term medical care</a:t>
            </a:r>
          </a:p>
        </p:txBody>
      </p:sp>
      <p:sp>
        <p:nvSpPr>
          <p:cNvPr id="5" name="Rectangle 4">
            <a:extLst>
              <a:ext uri="{FF2B5EF4-FFF2-40B4-BE49-F238E27FC236}">
                <a16:creationId xmlns:a16="http://schemas.microsoft.com/office/drawing/2014/main" id="{DF652703-DF35-448E-80BA-76F411216D8F}"/>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Regenerative procedures must never delay proven treatment, biopsy when indicated, or surveillance.</a:t>
            </a:r>
          </a:p>
        </p:txBody>
      </p:sp>
      <p:sp>
        <p:nvSpPr>
          <p:cNvPr id="6" name="Rectangle: Rounded Corners 5">
            <a:extLst>
              <a:ext uri="{FF2B5EF4-FFF2-40B4-BE49-F238E27FC236}">
                <a16:creationId xmlns:a16="http://schemas.microsoft.com/office/drawing/2014/main" id="{098A729D-37EE-483B-A4E9-44F8B4775147}"/>
              </a:ext>
            </a:extLst>
          </p:cNvPr>
          <p:cNvSpPr>
            <a:spLocks noGrp="1"/>
          </p:cNvSpPr>
          <p:nvPr/>
        </p:nvSpPr>
        <p:spPr>
          <a:xfrm>
            <a:off x="685800" y="3028950"/>
            <a:ext cx="4857750" cy="2400300"/>
          </a:xfrm>
          <a:prstGeom prst="roundRect">
            <a:avLst>
              <a:gd name="adj" fmla="val 3175"/>
            </a:avLst>
          </a:prstGeom>
          <a:solidFill>
            <a:srgbClr val="FFFFFF"/>
          </a:solidFill>
          <a:ln w="9525">
            <a:solidFill>
              <a:srgbClr val="E8C8C0"/>
            </a:solidFill>
            <a:prstDash val="solid"/>
          </a:ln>
        </p:spPr>
        <p:txBody>
          <a:bodyPr/>
          <a:lstStyle/>
          <a:p>
            <a:endParaRPr lang="en-AU"/>
          </a:p>
        </p:txBody>
      </p:sp>
      <p:sp>
        <p:nvSpPr>
          <p:cNvPr id="7" name="Rectangle 6">
            <a:extLst>
              <a:ext uri="{FF2B5EF4-FFF2-40B4-BE49-F238E27FC236}">
                <a16:creationId xmlns:a16="http://schemas.microsoft.com/office/drawing/2014/main" id="{0F3C7FB0-FD01-45D5-8B5A-E29F5F687F8F}"/>
              </a:ext>
            </a:extLst>
          </p:cNvPr>
          <p:cNvSpPr>
            <a:spLocks noGrp="1"/>
          </p:cNvSpPr>
          <p:nvPr/>
        </p:nvSpPr>
        <p:spPr>
          <a:xfrm>
            <a:off x="990600" y="3276600"/>
            <a:ext cx="4000500" cy="323850"/>
          </a:xfrm>
          <a:prstGeom prst="rect">
            <a:avLst/>
          </a:prstGeom>
          <a:noFill/>
          <a:ln w="0">
            <a:noFill/>
            <a:prstDash val="solid"/>
          </a:ln>
        </p:spPr>
        <p:txBody>
          <a:bodyPr anchor="ctr"/>
          <a:lstStyle/>
          <a:p>
            <a:pPr algn="l">
              <a:defRPr sz="1800" b="1">
                <a:solidFill>
                  <a:srgbClr val="B8785E"/>
                </a:solidFill>
              </a:defRPr>
            </a:pPr>
            <a:r>
              <a:rPr sz="1800" b="1">
                <a:solidFill>
                  <a:srgbClr val="B8785E"/>
                </a:solidFill>
              </a:rPr>
              <a:t>POSSIBLE CLUES</a:t>
            </a:r>
          </a:p>
        </p:txBody>
      </p:sp>
      <p:sp>
        <p:nvSpPr>
          <p:cNvPr id="8" name="Oval 7">
            <a:extLst>
              <a:ext uri="{FF2B5EF4-FFF2-40B4-BE49-F238E27FC236}">
                <a16:creationId xmlns:a16="http://schemas.microsoft.com/office/drawing/2014/main" id="{30E4E69A-2592-477B-AD40-3F745A3E12AB}"/>
              </a:ext>
            </a:extLst>
          </p:cNvPr>
          <p:cNvSpPr>
            <a:spLocks noGrp="1"/>
          </p:cNvSpPr>
          <p:nvPr/>
        </p:nvSpPr>
        <p:spPr>
          <a:xfrm>
            <a:off x="990600" y="3886200"/>
            <a:ext cx="95250" cy="95250"/>
          </a:xfrm>
          <a:prstGeom prst="ellipse">
            <a:avLst/>
          </a:prstGeom>
          <a:solidFill>
            <a:srgbClr val="CE9275"/>
          </a:solidFill>
          <a:ln w="0">
            <a:noFill/>
            <a:prstDash val="solid"/>
          </a:ln>
        </p:spPr>
        <p:txBody>
          <a:bodyPr/>
          <a:lstStyle/>
          <a:p>
            <a:endParaRPr lang="en-AU"/>
          </a:p>
        </p:txBody>
      </p:sp>
      <p:sp>
        <p:nvSpPr>
          <p:cNvPr id="9" name="Rectangle 8">
            <a:extLst>
              <a:ext uri="{FF2B5EF4-FFF2-40B4-BE49-F238E27FC236}">
                <a16:creationId xmlns:a16="http://schemas.microsoft.com/office/drawing/2014/main" id="{3D93C94B-39B4-4025-A0A2-660CA4754AA5}"/>
              </a:ext>
            </a:extLst>
          </p:cNvPr>
          <p:cNvSpPr>
            <a:spLocks noGrp="1"/>
          </p:cNvSpPr>
          <p:nvPr/>
        </p:nvSpPr>
        <p:spPr>
          <a:xfrm>
            <a:off x="1257300" y="3790950"/>
            <a:ext cx="3733800" cy="47625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Intense itch or burning</a:t>
            </a:r>
          </a:p>
        </p:txBody>
      </p:sp>
      <p:sp>
        <p:nvSpPr>
          <p:cNvPr id="10" name="Oval 9">
            <a:extLst>
              <a:ext uri="{FF2B5EF4-FFF2-40B4-BE49-F238E27FC236}">
                <a16:creationId xmlns:a16="http://schemas.microsoft.com/office/drawing/2014/main" id="{C72A60F4-4E66-4516-BCE8-9AFD269082D3}"/>
              </a:ext>
            </a:extLst>
          </p:cNvPr>
          <p:cNvSpPr>
            <a:spLocks noGrp="1"/>
          </p:cNvSpPr>
          <p:nvPr/>
        </p:nvSpPr>
        <p:spPr>
          <a:xfrm>
            <a:off x="990600" y="4362450"/>
            <a:ext cx="95250" cy="95250"/>
          </a:xfrm>
          <a:prstGeom prst="ellipse">
            <a:avLst/>
          </a:prstGeom>
          <a:solidFill>
            <a:srgbClr val="CE9275"/>
          </a:solidFill>
          <a:ln w="0">
            <a:noFill/>
            <a:prstDash val="solid"/>
          </a:ln>
        </p:spPr>
        <p:txBody>
          <a:bodyPr/>
          <a:lstStyle/>
          <a:p>
            <a:endParaRPr lang="en-AU"/>
          </a:p>
        </p:txBody>
      </p:sp>
      <p:sp>
        <p:nvSpPr>
          <p:cNvPr id="11" name="Rectangle 10">
            <a:extLst>
              <a:ext uri="{FF2B5EF4-FFF2-40B4-BE49-F238E27FC236}">
                <a16:creationId xmlns:a16="http://schemas.microsoft.com/office/drawing/2014/main" id="{304100E2-3C46-47EC-A847-A7400A35DA72}"/>
              </a:ext>
            </a:extLst>
          </p:cNvPr>
          <p:cNvSpPr>
            <a:spLocks noGrp="1"/>
          </p:cNvSpPr>
          <p:nvPr/>
        </p:nvSpPr>
        <p:spPr>
          <a:xfrm>
            <a:off x="1257300" y="4267200"/>
            <a:ext cx="3733800" cy="47625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Pale or fragile skin; splitting</a:t>
            </a:r>
          </a:p>
        </p:txBody>
      </p:sp>
      <p:sp>
        <p:nvSpPr>
          <p:cNvPr id="12" name="Oval 11">
            <a:extLst>
              <a:ext uri="{FF2B5EF4-FFF2-40B4-BE49-F238E27FC236}">
                <a16:creationId xmlns:a16="http://schemas.microsoft.com/office/drawing/2014/main" id="{91939AE8-1882-431F-9B8B-E7E4FF51D40C}"/>
              </a:ext>
            </a:extLst>
          </p:cNvPr>
          <p:cNvSpPr>
            <a:spLocks noGrp="1"/>
          </p:cNvSpPr>
          <p:nvPr/>
        </p:nvSpPr>
        <p:spPr>
          <a:xfrm>
            <a:off x="990600" y="4838700"/>
            <a:ext cx="95250" cy="95250"/>
          </a:xfrm>
          <a:prstGeom prst="ellipse">
            <a:avLst/>
          </a:prstGeom>
          <a:solidFill>
            <a:srgbClr val="CE9275"/>
          </a:solidFill>
          <a:ln w="0">
            <a:noFill/>
            <a:prstDash val="solid"/>
          </a:ln>
        </p:spPr>
        <p:txBody>
          <a:bodyPr/>
          <a:lstStyle/>
          <a:p>
            <a:endParaRPr lang="en-AU"/>
          </a:p>
        </p:txBody>
      </p:sp>
      <p:sp>
        <p:nvSpPr>
          <p:cNvPr id="13" name="Rectangle 12">
            <a:extLst>
              <a:ext uri="{FF2B5EF4-FFF2-40B4-BE49-F238E27FC236}">
                <a16:creationId xmlns:a16="http://schemas.microsoft.com/office/drawing/2014/main" id="{A7901217-A4F4-42D1-A9F9-67DD1EC64C28}"/>
              </a:ext>
            </a:extLst>
          </p:cNvPr>
          <p:cNvSpPr>
            <a:spLocks noGrp="1"/>
          </p:cNvSpPr>
          <p:nvPr/>
        </p:nvSpPr>
        <p:spPr>
          <a:xfrm>
            <a:off x="1257300" y="4743450"/>
            <a:ext cx="3733800" cy="47625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Architectural change or pain</a:t>
            </a:r>
          </a:p>
        </p:txBody>
      </p:sp>
      <p:sp>
        <p:nvSpPr>
          <p:cNvPr id="14" name="Rectangle: Rounded Corners 13">
            <a:extLst>
              <a:ext uri="{FF2B5EF4-FFF2-40B4-BE49-F238E27FC236}">
                <a16:creationId xmlns:a16="http://schemas.microsoft.com/office/drawing/2014/main" id="{5BCD57A6-9E6C-4076-A0FE-7B412BEF11A3}"/>
              </a:ext>
            </a:extLst>
          </p:cNvPr>
          <p:cNvSpPr>
            <a:spLocks noGrp="1"/>
          </p:cNvSpPr>
          <p:nvPr/>
        </p:nvSpPr>
        <p:spPr>
          <a:xfrm>
            <a:off x="5905500" y="3028950"/>
            <a:ext cx="5600700" cy="2400300"/>
          </a:xfrm>
          <a:prstGeom prst="roundRect">
            <a:avLst>
              <a:gd name="adj" fmla="val 3175"/>
            </a:avLst>
          </a:prstGeom>
          <a:solidFill>
            <a:srgbClr val="12243A"/>
          </a:solidFill>
          <a:ln w="9525">
            <a:solidFill>
              <a:srgbClr val="12243A"/>
            </a:solidFill>
            <a:prstDash val="solid"/>
          </a:ln>
        </p:spPr>
        <p:txBody>
          <a:bodyPr/>
          <a:lstStyle/>
          <a:p>
            <a:endParaRPr lang="en-AU"/>
          </a:p>
        </p:txBody>
      </p:sp>
      <p:sp>
        <p:nvSpPr>
          <p:cNvPr id="15" name="Rectangle 14">
            <a:extLst>
              <a:ext uri="{FF2B5EF4-FFF2-40B4-BE49-F238E27FC236}">
                <a16:creationId xmlns:a16="http://schemas.microsoft.com/office/drawing/2014/main" id="{84D08F78-732C-49B4-9CE0-400F815E250A}"/>
              </a:ext>
            </a:extLst>
          </p:cNvPr>
          <p:cNvSpPr>
            <a:spLocks noGrp="1"/>
          </p:cNvSpPr>
          <p:nvPr/>
        </p:nvSpPr>
        <p:spPr>
          <a:xfrm>
            <a:off x="6210300" y="3276600"/>
            <a:ext cx="4762500" cy="323850"/>
          </a:xfrm>
          <a:prstGeom prst="rect">
            <a:avLst/>
          </a:prstGeom>
          <a:noFill/>
          <a:ln w="0">
            <a:noFill/>
            <a:prstDash val="solid"/>
          </a:ln>
        </p:spPr>
        <p:txBody>
          <a:bodyPr anchor="ctr"/>
          <a:lstStyle/>
          <a:p>
            <a:pPr algn="l">
              <a:defRPr sz="1800" b="1">
                <a:solidFill>
                  <a:srgbClr val="E8C8C0"/>
                </a:solidFill>
              </a:defRPr>
            </a:pPr>
            <a:r>
              <a:rPr sz="1800" b="1">
                <a:solidFill>
                  <a:srgbClr val="E8C8C0"/>
                </a:solidFill>
              </a:rPr>
              <a:t>THE SAFE PATHWAY</a:t>
            </a:r>
          </a:p>
        </p:txBody>
      </p:sp>
      <p:sp>
        <p:nvSpPr>
          <p:cNvPr id="16" name="Oval 15">
            <a:extLst>
              <a:ext uri="{FF2B5EF4-FFF2-40B4-BE49-F238E27FC236}">
                <a16:creationId xmlns:a16="http://schemas.microsoft.com/office/drawing/2014/main" id="{2BB63FD8-038B-47EB-8349-1BC686FA2AFB}"/>
              </a:ext>
            </a:extLst>
          </p:cNvPr>
          <p:cNvSpPr>
            <a:spLocks noGrp="1"/>
          </p:cNvSpPr>
          <p:nvPr/>
        </p:nvSpPr>
        <p:spPr>
          <a:xfrm>
            <a:off x="6210300" y="3886200"/>
            <a:ext cx="95250" cy="95250"/>
          </a:xfrm>
          <a:prstGeom prst="ellipse">
            <a:avLst/>
          </a:prstGeom>
          <a:solidFill>
            <a:srgbClr val="CE9275"/>
          </a:solidFill>
          <a:ln w="0">
            <a:noFill/>
            <a:prstDash val="solid"/>
          </a:ln>
        </p:spPr>
        <p:txBody>
          <a:bodyPr/>
          <a:lstStyle/>
          <a:p>
            <a:endParaRPr lang="en-AU"/>
          </a:p>
        </p:txBody>
      </p:sp>
      <p:sp>
        <p:nvSpPr>
          <p:cNvPr id="17" name="Rectangle 16">
            <a:extLst>
              <a:ext uri="{FF2B5EF4-FFF2-40B4-BE49-F238E27FC236}">
                <a16:creationId xmlns:a16="http://schemas.microsoft.com/office/drawing/2014/main" id="{84B560DA-2CC9-4BDA-AF32-86F94D49DC5D}"/>
              </a:ext>
            </a:extLst>
          </p:cNvPr>
          <p:cNvSpPr>
            <a:spLocks noGrp="1"/>
          </p:cNvSpPr>
          <p:nvPr/>
        </p:nvSpPr>
        <p:spPr>
          <a:xfrm>
            <a:off x="6477000" y="3790950"/>
            <a:ext cx="4495800" cy="476250"/>
          </a:xfrm>
          <a:prstGeom prst="rect">
            <a:avLst/>
          </a:prstGeom>
          <a:noFill/>
          <a:ln w="0">
            <a:noFill/>
            <a:prstDash val="solid"/>
          </a:ln>
        </p:spPr>
        <p:txBody>
          <a:bodyPr anchor="ctr"/>
          <a:lstStyle/>
          <a:p>
            <a:pPr algn="l">
              <a:defRPr sz="1425" b="0">
                <a:solidFill>
                  <a:srgbClr val="F7F2EA"/>
                </a:solidFill>
              </a:defRPr>
            </a:pPr>
            <a:r>
              <a:rPr sz="1425" b="0">
                <a:solidFill>
                  <a:srgbClr val="F7F2EA"/>
                </a:solidFill>
              </a:rPr>
              <a:t>Clinical examination</a:t>
            </a:r>
          </a:p>
        </p:txBody>
      </p:sp>
      <p:sp>
        <p:nvSpPr>
          <p:cNvPr id="18" name="Oval 17">
            <a:extLst>
              <a:ext uri="{FF2B5EF4-FFF2-40B4-BE49-F238E27FC236}">
                <a16:creationId xmlns:a16="http://schemas.microsoft.com/office/drawing/2014/main" id="{0182A7D4-52CE-4942-9878-6D7A468E8DDD}"/>
              </a:ext>
            </a:extLst>
          </p:cNvPr>
          <p:cNvSpPr>
            <a:spLocks noGrp="1"/>
          </p:cNvSpPr>
          <p:nvPr/>
        </p:nvSpPr>
        <p:spPr>
          <a:xfrm>
            <a:off x="6210300" y="4295775"/>
            <a:ext cx="95250" cy="95250"/>
          </a:xfrm>
          <a:prstGeom prst="ellipse">
            <a:avLst/>
          </a:prstGeom>
          <a:solidFill>
            <a:srgbClr val="CE9275"/>
          </a:solidFill>
          <a:ln w="0">
            <a:noFill/>
            <a:prstDash val="solid"/>
          </a:ln>
        </p:spPr>
        <p:txBody>
          <a:bodyPr/>
          <a:lstStyle/>
          <a:p>
            <a:endParaRPr lang="en-AU"/>
          </a:p>
        </p:txBody>
      </p:sp>
      <p:sp>
        <p:nvSpPr>
          <p:cNvPr id="19" name="Rectangle 18">
            <a:extLst>
              <a:ext uri="{FF2B5EF4-FFF2-40B4-BE49-F238E27FC236}">
                <a16:creationId xmlns:a16="http://schemas.microsoft.com/office/drawing/2014/main" id="{A0670D28-AFFD-4F26-A139-6E9C92F8CF1A}"/>
              </a:ext>
            </a:extLst>
          </p:cNvPr>
          <p:cNvSpPr>
            <a:spLocks noGrp="1"/>
          </p:cNvSpPr>
          <p:nvPr/>
        </p:nvSpPr>
        <p:spPr>
          <a:xfrm>
            <a:off x="6477000" y="4200525"/>
            <a:ext cx="4495800" cy="476250"/>
          </a:xfrm>
          <a:prstGeom prst="rect">
            <a:avLst/>
          </a:prstGeom>
          <a:noFill/>
          <a:ln w="0">
            <a:noFill/>
            <a:prstDash val="solid"/>
          </a:ln>
        </p:spPr>
        <p:txBody>
          <a:bodyPr anchor="ctr"/>
          <a:lstStyle/>
          <a:p>
            <a:pPr algn="l">
              <a:defRPr sz="1425" b="0">
                <a:solidFill>
                  <a:srgbClr val="F7F2EA"/>
                </a:solidFill>
              </a:defRPr>
            </a:pPr>
            <a:r>
              <a:rPr sz="1425" b="0">
                <a:solidFill>
                  <a:srgbClr val="F7F2EA"/>
                </a:solidFill>
              </a:rPr>
              <a:t>Biopsy if the diagnosis or a lesion is uncertain</a:t>
            </a:r>
          </a:p>
        </p:txBody>
      </p:sp>
      <p:sp>
        <p:nvSpPr>
          <p:cNvPr id="20" name="Oval 19">
            <a:extLst>
              <a:ext uri="{FF2B5EF4-FFF2-40B4-BE49-F238E27FC236}">
                <a16:creationId xmlns:a16="http://schemas.microsoft.com/office/drawing/2014/main" id="{F295C0B0-24F3-40ED-B836-F5AE77EAB866}"/>
              </a:ext>
            </a:extLst>
          </p:cNvPr>
          <p:cNvSpPr>
            <a:spLocks noGrp="1"/>
          </p:cNvSpPr>
          <p:nvPr/>
        </p:nvSpPr>
        <p:spPr>
          <a:xfrm>
            <a:off x="6210300" y="4705350"/>
            <a:ext cx="95250" cy="95250"/>
          </a:xfrm>
          <a:prstGeom prst="ellipse">
            <a:avLst/>
          </a:prstGeom>
          <a:solidFill>
            <a:srgbClr val="CE9275"/>
          </a:solidFill>
          <a:ln w="0">
            <a:noFill/>
            <a:prstDash val="solid"/>
          </a:ln>
        </p:spPr>
        <p:txBody>
          <a:bodyPr/>
          <a:lstStyle/>
          <a:p>
            <a:endParaRPr lang="en-AU"/>
          </a:p>
        </p:txBody>
      </p:sp>
      <p:sp>
        <p:nvSpPr>
          <p:cNvPr id="21" name="Rectangle 20">
            <a:extLst>
              <a:ext uri="{FF2B5EF4-FFF2-40B4-BE49-F238E27FC236}">
                <a16:creationId xmlns:a16="http://schemas.microsoft.com/office/drawing/2014/main" id="{6405A3B5-421C-4766-92C3-B13B58CDA5C9}"/>
              </a:ext>
            </a:extLst>
          </p:cNvPr>
          <p:cNvSpPr>
            <a:spLocks noGrp="1"/>
          </p:cNvSpPr>
          <p:nvPr/>
        </p:nvSpPr>
        <p:spPr>
          <a:xfrm>
            <a:off x="6477000" y="4610100"/>
            <a:ext cx="4495800" cy="476250"/>
          </a:xfrm>
          <a:prstGeom prst="rect">
            <a:avLst/>
          </a:prstGeom>
          <a:noFill/>
          <a:ln w="0">
            <a:noFill/>
            <a:prstDash val="solid"/>
          </a:ln>
        </p:spPr>
        <p:txBody>
          <a:bodyPr anchor="ctr"/>
          <a:lstStyle/>
          <a:p>
            <a:pPr algn="l">
              <a:defRPr sz="1425" b="0">
                <a:solidFill>
                  <a:srgbClr val="F7F2EA"/>
                </a:solidFill>
              </a:defRPr>
            </a:pPr>
            <a:r>
              <a:rPr sz="1425" b="0">
                <a:solidFill>
                  <a:srgbClr val="F7F2EA"/>
                </a:solidFill>
              </a:rPr>
              <a:t>Evidence-based anti-inflammatory therapy</a:t>
            </a:r>
          </a:p>
        </p:txBody>
      </p:sp>
      <p:sp>
        <p:nvSpPr>
          <p:cNvPr id="22" name="Oval 21">
            <a:extLst>
              <a:ext uri="{FF2B5EF4-FFF2-40B4-BE49-F238E27FC236}">
                <a16:creationId xmlns:a16="http://schemas.microsoft.com/office/drawing/2014/main" id="{B25B4EC9-413E-4844-A674-FC09EC247E02}"/>
              </a:ext>
            </a:extLst>
          </p:cNvPr>
          <p:cNvSpPr>
            <a:spLocks noGrp="1"/>
          </p:cNvSpPr>
          <p:nvPr/>
        </p:nvSpPr>
        <p:spPr>
          <a:xfrm>
            <a:off x="6210300" y="5114925"/>
            <a:ext cx="95250" cy="95250"/>
          </a:xfrm>
          <a:prstGeom prst="ellipse">
            <a:avLst/>
          </a:prstGeom>
          <a:solidFill>
            <a:srgbClr val="CE9275"/>
          </a:solidFill>
          <a:ln w="0">
            <a:noFill/>
            <a:prstDash val="solid"/>
          </a:ln>
        </p:spPr>
        <p:txBody>
          <a:bodyPr/>
          <a:lstStyle/>
          <a:p>
            <a:endParaRPr lang="en-AU"/>
          </a:p>
        </p:txBody>
      </p:sp>
      <p:sp>
        <p:nvSpPr>
          <p:cNvPr id="23" name="Rectangle 22">
            <a:extLst>
              <a:ext uri="{FF2B5EF4-FFF2-40B4-BE49-F238E27FC236}">
                <a16:creationId xmlns:a16="http://schemas.microsoft.com/office/drawing/2014/main" id="{0FCCBABF-D12C-4F46-BE01-CFE5B9811964}"/>
              </a:ext>
            </a:extLst>
          </p:cNvPr>
          <p:cNvSpPr>
            <a:spLocks noGrp="1"/>
          </p:cNvSpPr>
          <p:nvPr/>
        </p:nvSpPr>
        <p:spPr>
          <a:xfrm>
            <a:off x="6477000" y="5019675"/>
            <a:ext cx="4495800" cy="476250"/>
          </a:xfrm>
          <a:prstGeom prst="rect">
            <a:avLst/>
          </a:prstGeom>
          <a:noFill/>
          <a:ln w="0">
            <a:noFill/>
            <a:prstDash val="solid"/>
          </a:ln>
        </p:spPr>
        <p:txBody>
          <a:bodyPr anchor="ctr"/>
          <a:lstStyle/>
          <a:p>
            <a:pPr algn="l">
              <a:defRPr sz="1425" b="0">
                <a:solidFill>
                  <a:srgbClr val="F7F2EA"/>
                </a:solidFill>
              </a:defRPr>
            </a:pPr>
            <a:r>
              <a:rPr sz="1425" b="0">
                <a:solidFill>
                  <a:srgbClr val="F7F2EA"/>
                </a:solidFill>
              </a:rPr>
              <a:t>Ongoing review for control and change</a:t>
            </a:r>
          </a:p>
        </p:txBody>
      </p:sp>
    </p:spTree>
    <p:extLst>
      <p:ext uri="{BB962C8B-B14F-4D97-AF65-F5344CB8AC3E}">
        <p14:creationId xmlns:p14="http://schemas.microsoft.com/office/powerpoint/2010/main" val="1362070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E17C55A-47CC-487D-9128-EB03B338097F}"/>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58EE62AC-1A71-47C3-926B-44BB514B79EB}"/>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EBA427C3-C904-4F63-9BDC-D11BC5A8589B}"/>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09</a:t>
            </a:r>
          </a:p>
        </p:txBody>
      </p:sp>
      <p:sp>
        <p:nvSpPr>
          <p:cNvPr id="4" name="Rectangle 3">
            <a:extLst>
              <a:ext uri="{FF2B5EF4-FFF2-40B4-BE49-F238E27FC236}">
                <a16:creationId xmlns:a16="http://schemas.microsoft.com/office/drawing/2014/main" id="{24A2D119-2B66-4C08-A7D0-848C8D8A5FA0}"/>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“Regenerative” describes a goal—not a guarantee</a:t>
            </a:r>
          </a:p>
        </p:txBody>
      </p:sp>
      <p:sp>
        <p:nvSpPr>
          <p:cNvPr id="5" name="Rectangle 4">
            <a:extLst>
              <a:ext uri="{FF2B5EF4-FFF2-40B4-BE49-F238E27FC236}">
                <a16:creationId xmlns:a16="http://schemas.microsoft.com/office/drawing/2014/main" id="{19066689-250F-4BA8-82E9-5836C3EB6631}"/>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Good care separates biological rationale from proven patient benefit.</a:t>
            </a:r>
          </a:p>
        </p:txBody>
      </p:sp>
      <p:sp>
        <p:nvSpPr>
          <p:cNvPr id="6" name="Rectangle 5">
            <a:extLst>
              <a:ext uri="{FF2B5EF4-FFF2-40B4-BE49-F238E27FC236}">
                <a16:creationId xmlns:a16="http://schemas.microsoft.com/office/drawing/2014/main" id="{8CA32ACB-4055-43F4-B014-783AC3143015}"/>
              </a:ext>
            </a:extLst>
          </p:cNvPr>
          <p:cNvSpPr>
            <a:spLocks noGrp="1"/>
          </p:cNvSpPr>
          <p:nvPr/>
        </p:nvSpPr>
        <p:spPr>
          <a:xfrm>
            <a:off x="838200" y="2952750"/>
            <a:ext cx="1809750" cy="419100"/>
          </a:xfrm>
          <a:prstGeom prst="rect">
            <a:avLst/>
          </a:prstGeom>
          <a:noFill/>
          <a:ln w="0">
            <a:noFill/>
            <a:prstDash val="solid"/>
          </a:ln>
        </p:spPr>
        <p:txBody>
          <a:bodyPr anchor="ctr"/>
          <a:lstStyle/>
          <a:p>
            <a:pPr algn="l">
              <a:defRPr sz="1500" b="1">
                <a:solidFill>
                  <a:srgbClr val="B8785E"/>
                </a:solidFill>
              </a:defRPr>
            </a:pPr>
            <a:r>
              <a:rPr sz="1500" b="1">
                <a:solidFill>
                  <a:srgbClr val="B8785E"/>
                </a:solidFill>
              </a:rPr>
              <a:t>FOUNDATION</a:t>
            </a:r>
          </a:p>
        </p:txBody>
      </p:sp>
      <p:sp>
        <p:nvSpPr>
          <p:cNvPr id="7" name="Rectangle 6">
            <a:extLst>
              <a:ext uri="{FF2B5EF4-FFF2-40B4-BE49-F238E27FC236}">
                <a16:creationId xmlns:a16="http://schemas.microsoft.com/office/drawing/2014/main" id="{C3FB42E6-E17F-4424-89B6-F2A01ED2826C}"/>
              </a:ext>
            </a:extLst>
          </p:cNvPr>
          <p:cNvSpPr>
            <a:spLocks noGrp="1"/>
          </p:cNvSpPr>
          <p:nvPr/>
        </p:nvSpPr>
        <p:spPr>
          <a:xfrm>
            <a:off x="2724150" y="3124200"/>
            <a:ext cx="514350" cy="28575"/>
          </a:xfrm>
          <a:prstGeom prst="rect">
            <a:avLst/>
          </a:prstGeom>
          <a:solidFill>
            <a:srgbClr val="CE9275"/>
          </a:solidFill>
          <a:ln w="0">
            <a:noFill/>
            <a:prstDash val="solid"/>
          </a:ln>
        </p:spPr>
        <p:txBody>
          <a:bodyPr/>
          <a:lstStyle/>
          <a:p>
            <a:endParaRPr lang="en-AU"/>
          </a:p>
        </p:txBody>
      </p:sp>
      <p:sp>
        <p:nvSpPr>
          <p:cNvPr id="8" name="Rectangle 7">
            <a:extLst>
              <a:ext uri="{FF2B5EF4-FFF2-40B4-BE49-F238E27FC236}">
                <a16:creationId xmlns:a16="http://schemas.microsoft.com/office/drawing/2014/main" id="{CCEBBEBB-BB8A-4F16-9157-FC8BCD8606DA}"/>
              </a:ext>
            </a:extLst>
          </p:cNvPr>
          <p:cNvSpPr>
            <a:spLocks noGrp="1"/>
          </p:cNvSpPr>
          <p:nvPr/>
        </p:nvSpPr>
        <p:spPr>
          <a:xfrm>
            <a:off x="3524250" y="2952750"/>
            <a:ext cx="7572375" cy="41910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Diagnosis, barrier care, hormonal and inflammatory management</a:t>
            </a:r>
          </a:p>
        </p:txBody>
      </p:sp>
      <p:sp>
        <p:nvSpPr>
          <p:cNvPr id="9" name="Rectangle 8">
            <a:extLst>
              <a:ext uri="{FF2B5EF4-FFF2-40B4-BE49-F238E27FC236}">
                <a16:creationId xmlns:a16="http://schemas.microsoft.com/office/drawing/2014/main" id="{49C5544E-CCB4-4B4F-9C71-D22949B5E17E}"/>
              </a:ext>
            </a:extLst>
          </p:cNvPr>
          <p:cNvSpPr>
            <a:spLocks noGrp="1"/>
          </p:cNvSpPr>
          <p:nvPr/>
        </p:nvSpPr>
        <p:spPr>
          <a:xfrm>
            <a:off x="838200" y="3657600"/>
            <a:ext cx="1809750" cy="419100"/>
          </a:xfrm>
          <a:prstGeom prst="rect">
            <a:avLst/>
          </a:prstGeom>
          <a:noFill/>
          <a:ln w="0">
            <a:noFill/>
            <a:prstDash val="solid"/>
          </a:ln>
        </p:spPr>
        <p:txBody>
          <a:bodyPr anchor="ctr"/>
          <a:lstStyle/>
          <a:p>
            <a:pPr algn="l">
              <a:defRPr sz="1500" b="1">
                <a:solidFill>
                  <a:srgbClr val="B8785E"/>
                </a:solidFill>
              </a:defRPr>
            </a:pPr>
            <a:r>
              <a:rPr sz="1500" b="1">
                <a:solidFill>
                  <a:srgbClr val="B8785E"/>
                </a:solidFill>
              </a:rPr>
              <a:t>FUNCTION</a:t>
            </a:r>
          </a:p>
        </p:txBody>
      </p:sp>
      <p:sp>
        <p:nvSpPr>
          <p:cNvPr id="10" name="Rectangle 9">
            <a:extLst>
              <a:ext uri="{FF2B5EF4-FFF2-40B4-BE49-F238E27FC236}">
                <a16:creationId xmlns:a16="http://schemas.microsoft.com/office/drawing/2014/main" id="{44D87556-B104-4FBC-B471-9BC4FD3B48EA}"/>
              </a:ext>
            </a:extLst>
          </p:cNvPr>
          <p:cNvSpPr>
            <a:spLocks noGrp="1"/>
          </p:cNvSpPr>
          <p:nvPr/>
        </p:nvSpPr>
        <p:spPr>
          <a:xfrm>
            <a:off x="2724150" y="3829050"/>
            <a:ext cx="514350" cy="28575"/>
          </a:xfrm>
          <a:prstGeom prst="rect">
            <a:avLst/>
          </a:prstGeom>
          <a:solidFill>
            <a:srgbClr val="CE9275"/>
          </a:solidFill>
          <a:ln w="0">
            <a:noFill/>
            <a:prstDash val="solid"/>
          </a:ln>
        </p:spPr>
        <p:txBody>
          <a:bodyPr/>
          <a:lstStyle/>
          <a:p>
            <a:endParaRPr lang="en-AU"/>
          </a:p>
        </p:txBody>
      </p:sp>
      <p:sp>
        <p:nvSpPr>
          <p:cNvPr id="11" name="Rectangle 10">
            <a:extLst>
              <a:ext uri="{FF2B5EF4-FFF2-40B4-BE49-F238E27FC236}">
                <a16:creationId xmlns:a16="http://schemas.microsoft.com/office/drawing/2014/main" id="{E5A3311E-3610-4BDF-B3B3-A456C7844D39}"/>
              </a:ext>
            </a:extLst>
          </p:cNvPr>
          <p:cNvSpPr>
            <a:spLocks noGrp="1"/>
          </p:cNvSpPr>
          <p:nvPr/>
        </p:nvSpPr>
        <p:spPr>
          <a:xfrm>
            <a:off x="3524250" y="3657600"/>
            <a:ext cx="7572375" cy="41910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Pain, pelvic floor, lubrication, sexual comfort and daily activity</a:t>
            </a:r>
          </a:p>
        </p:txBody>
      </p:sp>
      <p:sp>
        <p:nvSpPr>
          <p:cNvPr id="12" name="Rectangle 11">
            <a:extLst>
              <a:ext uri="{FF2B5EF4-FFF2-40B4-BE49-F238E27FC236}">
                <a16:creationId xmlns:a16="http://schemas.microsoft.com/office/drawing/2014/main" id="{25A76CE5-CF6F-4BED-9284-3070E04DDD7E}"/>
              </a:ext>
            </a:extLst>
          </p:cNvPr>
          <p:cNvSpPr>
            <a:spLocks noGrp="1"/>
          </p:cNvSpPr>
          <p:nvPr/>
        </p:nvSpPr>
        <p:spPr>
          <a:xfrm>
            <a:off x="838200" y="4362450"/>
            <a:ext cx="1809750" cy="419100"/>
          </a:xfrm>
          <a:prstGeom prst="rect">
            <a:avLst/>
          </a:prstGeom>
          <a:noFill/>
          <a:ln w="0">
            <a:noFill/>
            <a:prstDash val="solid"/>
          </a:ln>
        </p:spPr>
        <p:txBody>
          <a:bodyPr anchor="ctr"/>
          <a:lstStyle/>
          <a:p>
            <a:pPr algn="l">
              <a:defRPr sz="1500" b="1">
                <a:solidFill>
                  <a:srgbClr val="B8785E"/>
                </a:solidFill>
              </a:defRPr>
            </a:pPr>
            <a:r>
              <a:rPr sz="1500" b="1">
                <a:solidFill>
                  <a:srgbClr val="B8785E"/>
                </a:solidFill>
              </a:rPr>
              <a:t>PROCEDURES</a:t>
            </a:r>
          </a:p>
        </p:txBody>
      </p:sp>
      <p:sp>
        <p:nvSpPr>
          <p:cNvPr id="13" name="Rectangle 12">
            <a:extLst>
              <a:ext uri="{FF2B5EF4-FFF2-40B4-BE49-F238E27FC236}">
                <a16:creationId xmlns:a16="http://schemas.microsoft.com/office/drawing/2014/main" id="{6BD1267A-73B9-47B8-9D6F-47BD97BDF651}"/>
              </a:ext>
            </a:extLst>
          </p:cNvPr>
          <p:cNvSpPr>
            <a:spLocks noGrp="1"/>
          </p:cNvSpPr>
          <p:nvPr/>
        </p:nvSpPr>
        <p:spPr>
          <a:xfrm>
            <a:off x="2724150" y="4533900"/>
            <a:ext cx="514350" cy="28575"/>
          </a:xfrm>
          <a:prstGeom prst="rect">
            <a:avLst/>
          </a:prstGeom>
          <a:solidFill>
            <a:srgbClr val="CE9275"/>
          </a:solidFill>
          <a:ln w="0">
            <a:noFill/>
            <a:prstDash val="solid"/>
          </a:ln>
        </p:spPr>
        <p:txBody>
          <a:bodyPr/>
          <a:lstStyle/>
          <a:p>
            <a:endParaRPr lang="en-AU"/>
          </a:p>
        </p:txBody>
      </p:sp>
      <p:sp>
        <p:nvSpPr>
          <p:cNvPr id="14" name="Rectangle 13">
            <a:extLst>
              <a:ext uri="{FF2B5EF4-FFF2-40B4-BE49-F238E27FC236}">
                <a16:creationId xmlns:a16="http://schemas.microsoft.com/office/drawing/2014/main" id="{9598E52F-D476-4CD1-ADEA-8448B2E4AC86}"/>
              </a:ext>
            </a:extLst>
          </p:cNvPr>
          <p:cNvSpPr>
            <a:spLocks noGrp="1"/>
          </p:cNvSpPr>
          <p:nvPr/>
        </p:nvSpPr>
        <p:spPr>
          <a:xfrm>
            <a:off x="3524250" y="4362450"/>
            <a:ext cx="7572375" cy="41910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Considered only after indication, alternatives, evidence, risks and consent</a:t>
            </a:r>
          </a:p>
        </p:txBody>
      </p:sp>
      <p:sp>
        <p:nvSpPr>
          <p:cNvPr id="15" name="Rectangle 14">
            <a:extLst>
              <a:ext uri="{FF2B5EF4-FFF2-40B4-BE49-F238E27FC236}">
                <a16:creationId xmlns:a16="http://schemas.microsoft.com/office/drawing/2014/main" id="{8AA6C26A-4034-466E-9E70-610ACD109700}"/>
              </a:ext>
            </a:extLst>
          </p:cNvPr>
          <p:cNvSpPr>
            <a:spLocks noGrp="1"/>
          </p:cNvSpPr>
          <p:nvPr/>
        </p:nvSpPr>
        <p:spPr>
          <a:xfrm>
            <a:off x="838200" y="5067300"/>
            <a:ext cx="1809750" cy="419100"/>
          </a:xfrm>
          <a:prstGeom prst="rect">
            <a:avLst/>
          </a:prstGeom>
          <a:noFill/>
          <a:ln w="0">
            <a:noFill/>
            <a:prstDash val="solid"/>
          </a:ln>
        </p:spPr>
        <p:txBody>
          <a:bodyPr anchor="ctr"/>
          <a:lstStyle/>
          <a:p>
            <a:pPr algn="l">
              <a:defRPr sz="1500" b="1">
                <a:solidFill>
                  <a:srgbClr val="B8785E"/>
                </a:solidFill>
              </a:defRPr>
            </a:pPr>
            <a:r>
              <a:rPr sz="1500" b="1">
                <a:solidFill>
                  <a:srgbClr val="B8785E"/>
                </a:solidFill>
              </a:rPr>
              <a:t>REVIEW</a:t>
            </a:r>
          </a:p>
        </p:txBody>
      </p:sp>
      <p:sp>
        <p:nvSpPr>
          <p:cNvPr id="16" name="Rectangle 15">
            <a:extLst>
              <a:ext uri="{FF2B5EF4-FFF2-40B4-BE49-F238E27FC236}">
                <a16:creationId xmlns:a16="http://schemas.microsoft.com/office/drawing/2014/main" id="{F8199DE0-F23C-4531-BFD8-9C7C0F6E320D}"/>
              </a:ext>
            </a:extLst>
          </p:cNvPr>
          <p:cNvSpPr>
            <a:spLocks noGrp="1"/>
          </p:cNvSpPr>
          <p:nvPr/>
        </p:nvSpPr>
        <p:spPr>
          <a:xfrm>
            <a:off x="2724150" y="5238750"/>
            <a:ext cx="514350" cy="28575"/>
          </a:xfrm>
          <a:prstGeom prst="rect">
            <a:avLst/>
          </a:prstGeom>
          <a:solidFill>
            <a:srgbClr val="CE9275"/>
          </a:solidFill>
          <a:ln w="0">
            <a:noFill/>
            <a:prstDash val="solid"/>
          </a:ln>
        </p:spPr>
        <p:txBody>
          <a:bodyPr/>
          <a:lstStyle/>
          <a:p>
            <a:endParaRPr lang="en-AU"/>
          </a:p>
        </p:txBody>
      </p:sp>
      <p:sp>
        <p:nvSpPr>
          <p:cNvPr id="17" name="Rectangle 16">
            <a:extLst>
              <a:ext uri="{FF2B5EF4-FFF2-40B4-BE49-F238E27FC236}">
                <a16:creationId xmlns:a16="http://schemas.microsoft.com/office/drawing/2014/main" id="{1D98A245-744B-444F-8C96-794DF03FBAD3}"/>
              </a:ext>
            </a:extLst>
          </p:cNvPr>
          <p:cNvSpPr>
            <a:spLocks noGrp="1"/>
          </p:cNvSpPr>
          <p:nvPr/>
        </p:nvSpPr>
        <p:spPr>
          <a:xfrm>
            <a:off x="3524250" y="5067300"/>
            <a:ext cx="7572375" cy="41910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Defined outcomes, safety-netting and willingness to stop or change course</a:t>
            </a:r>
          </a:p>
        </p:txBody>
      </p:sp>
    </p:spTree>
    <p:extLst>
      <p:ext uri="{BB962C8B-B14F-4D97-AF65-F5344CB8AC3E}">
        <p14:creationId xmlns:p14="http://schemas.microsoft.com/office/powerpoint/2010/main" val="342660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4255398-18C6-4C61-B527-A83D2527FE56}"/>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37A135F6-2396-472A-9E2F-C95EBA98D2AD}"/>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A62FBF09-AC26-4156-8C88-2A960C7C36BF}"/>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10</a:t>
            </a:r>
          </a:p>
        </p:txBody>
      </p:sp>
      <p:sp>
        <p:nvSpPr>
          <p:cNvPr id="4" name="Rectangle 3">
            <a:extLst>
              <a:ext uri="{FF2B5EF4-FFF2-40B4-BE49-F238E27FC236}">
                <a16:creationId xmlns:a16="http://schemas.microsoft.com/office/drawing/2014/main" id="{22183D36-536B-4393-A810-C7930E70E6FB}"/>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PRP is an option with evolving evidence</a:t>
            </a:r>
          </a:p>
        </p:txBody>
      </p:sp>
      <p:sp>
        <p:nvSpPr>
          <p:cNvPr id="5" name="Rectangle 4">
            <a:extLst>
              <a:ext uri="{FF2B5EF4-FFF2-40B4-BE49-F238E27FC236}">
                <a16:creationId xmlns:a16="http://schemas.microsoft.com/office/drawing/2014/main" id="{586B0CBA-DDAA-4C08-913C-5BC7D16DE741}"/>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Autologous platelet-rich plasma is prepared from a patient’s own blood; protocols and evidence vary.</a:t>
            </a:r>
          </a:p>
        </p:txBody>
      </p:sp>
      <p:sp>
        <p:nvSpPr>
          <p:cNvPr id="6" name="Rectangle: Rounded Corners 5">
            <a:extLst>
              <a:ext uri="{FF2B5EF4-FFF2-40B4-BE49-F238E27FC236}">
                <a16:creationId xmlns:a16="http://schemas.microsoft.com/office/drawing/2014/main" id="{CDBC382B-D2A7-42F9-BD18-90909EE448C1}"/>
              </a:ext>
            </a:extLst>
          </p:cNvPr>
          <p:cNvSpPr>
            <a:spLocks noGrp="1"/>
          </p:cNvSpPr>
          <p:nvPr/>
        </p:nvSpPr>
        <p:spPr>
          <a:xfrm>
            <a:off x="685800" y="3076575"/>
            <a:ext cx="3314700" cy="2190750"/>
          </a:xfrm>
          <a:prstGeom prst="roundRect">
            <a:avLst>
              <a:gd name="adj" fmla="val 3478"/>
            </a:avLst>
          </a:prstGeom>
          <a:solidFill>
            <a:srgbClr val="12243A"/>
          </a:solidFill>
          <a:ln w="9525">
            <a:solidFill>
              <a:srgbClr val="12243A"/>
            </a:solidFill>
            <a:prstDash val="solid"/>
          </a:ln>
        </p:spPr>
        <p:txBody>
          <a:bodyPr/>
          <a:lstStyle/>
          <a:p>
            <a:endParaRPr lang="en-AU"/>
          </a:p>
        </p:txBody>
      </p:sp>
      <p:sp>
        <p:nvSpPr>
          <p:cNvPr id="7" name="Rectangle 6">
            <a:extLst>
              <a:ext uri="{FF2B5EF4-FFF2-40B4-BE49-F238E27FC236}">
                <a16:creationId xmlns:a16="http://schemas.microsoft.com/office/drawing/2014/main" id="{859DD868-ABCD-4D22-BAB3-B9673DBC69E2}"/>
              </a:ext>
            </a:extLst>
          </p:cNvPr>
          <p:cNvSpPr>
            <a:spLocks noGrp="1"/>
          </p:cNvSpPr>
          <p:nvPr/>
        </p:nvSpPr>
        <p:spPr>
          <a:xfrm>
            <a:off x="971550" y="3333750"/>
            <a:ext cx="2762250" cy="342900"/>
          </a:xfrm>
          <a:prstGeom prst="rect">
            <a:avLst/>
          </a:prstGeom>
          <a:noFill/>
          <a:ln w="0">
            <a:noFill/>
            <a:prstDash val="solid"/>
          </a:ln>
        </p:spPr>
        <p:txBody>
          <a:bodyPr anchor="ctr"/>
          <a:lstStyle/>
          <a:p>
            <a:pPr algn="l">
              <a:defRPr sz="1725" b="1">
                <a:solidFill>
                  <a:srgbClr val="E8C8C0"/>
                </a:solidFill>
              </a:defRPr>
            </a:pPr>
            <a:r>
              <a:rPr sz="1725" b="1">
                <a:solidFill>
                  <a:srgbClr val="E8C8C0"/>
                </a:solidFill>
              </a:rPr>
              <a:t>WHY IT IS DISCUSSED</a:t>
            </a:r>
          </a:p>
        </p:txBody>
      </p:sp>
      <p:sp>
        <p:nvSpPr>
          <p:cNvPr id="8" name="Rectangle 7">
            <a:extLst>
              <a:ext uri="{FF2B5EF4-FFF2-40B4-BE49-F238E27FC236}">
                <a16:creationId xmlns:a16="http://schemas.microsoft.com/office/drawing/2014/main" id="{EA81E352-F9F7-4938-9014-C8EF3AE8758F}"/>
              </a:ext>
            </a:extLst>
          </p:cNvPr>
          <p:cNvSpPr>
            <a:spLocks noGrp="1"/>
          </p:cNvSpPr>
          <p:nvPr/>
        </p:nvSpPr>
        <p:spPr>
          <a:xfrm>
            <a:off x="971550" y="3905250"/>
            <a:ext cx="2724150" cy="885825"/>
          </a:xfrm>
          <a:prstGeom prst="rect">
            <a:avLst/>
          </a:prstGeom>
          <a:noFill/>
          <a:ln w="0">
            <a:noFill/>
            <a:prstDash val="solid"/>
          </a:ln>
        </p:spPr>
        <p:txBody>
          <a:bodyPr anchor="ctr"/>
          <a:lstStyle/>
          <a:p>
            <a:pPr algn="l">
              <a:defRPr sz="1500" b="0">
                <a:solidFill>
                  <a:srgbClr val="F7F2EA"/>
                </a:solidFill>
              </a:defRPr>
            </a:pPr>
            <a:r>
              <a:rPr sz="1500" b="0">
                <a:solidFill>
                  <a:srgbClr val="F7F2EA"/>
                </a:solidFill>
              </a:rPr>
              <a:t>Platelets release signalling proteins involved in normal healing biology.</a:t>
            </a:r>
          </a:p>
        </p:txBody>
      </p:sp>
      <p:sp>
        <p:nvSpPr>
          <p:cNvPr id="9" name="Rectangle: Rounded Corners 8">
            <a:extLst>
              <a:ext uri="{FF2B5EF4-FFF2-40B4-BE49-F238E27FC236}">
                <a16:creationId xmlns:a16="http://schemas.microsoft.com/office/drawing/2014/main" id="{5001CC16-3133-48CC-91BB-EC97ABCD17DA}"/>
              </a:ext>
            </a:extLst>
          </p:cNvPr>
          <p:cNvSpPr>
            <a:spLocks noGrp="1"/>
          </p:cNvSpPr>
          <p:nvPr/>
        </p:nvSpPr>
        <p:spPr>
          <a:xfrm>
            <a:off x="4438650" y="3076575"/>
            <a:ext cx="3314700" cy="2190750"/>
          </a:xfrm>
          <a:prstGeom prst="roundRect">
            <a:avLst>
              <a:gd name="adj" fmla="val 3478"/>
            </a:avLst>
          </a:prstGeom>
          <a:solidFill>
            <a:srgbClr val="FFFFFF"/>
          </a:solidFill>
          <a:ln w="9525">
            <a:solidFill>
              <a:srgbClr val="E8C8C0"/>
            </a:solidFill>
            <a:prstDash val="solid"/>
          </a:ln>
        </p:spPr>
        <p:txBody>
          <a:bodyPr/>
          <a:lstStyle/>
          <a:p>
            <a:endParaRPr lang="en-AU"/>
          </a:p>
        </p:txBody>
      </p:sp>
      <p:sp>
        <p:nvSpPr>
          <p:cNvPr id="10" name="Rectangle 9">
            <a:extLst>
              <a:ext uri="{FF2B5EF4-FFF2-40B4-BE49-F238E27FC236}">
                <a16:creationId xmlns:a16="http://schemas.microsoft.com/office/drawing/2014/main" id="{0837A4E8-9C99-40FD-A3FA-7D9BBC244836}"/>
              </a:ext>
            </a:extLst>
          </p:cNvPr>
          <p:cNvSpPr>
            <a:spLocks noGrp="1"/>
          </p:cNvSpPr>
          <p:nvPr/>
        </p:nvSpPr>
        <p:spPr>
          <a:xfrm>
            <a:off x="4724400" y="3333750"/>
            <a:ext cx="2762250" cy="342900"/>
          </a:xfrm>
          <a:prstGeom prst="rect">
            <a:avLst/>
          </a:prstGeom>
          <a:noFill/>
          <a:ln w="0">
            <a:noFill/>
            <a:prstDash val="solid"/>
          </a:ln>
        </p:spPr>
        <p:txBody>
          <a:bodyPr anchor="ctr"/>
          <a:lstStyle/>
          <a:p>
            <a:pPr algn="l">
              <a:defRPr sz="1725" b="1">
                <a:solidFill>
                  <a:srgbClr val="B8785E"/>
                </a:solidFill>
              </a:defRPr>
            </a:pPr>
            <a:r>
              <a:rPr sz="1725" b="1">
                <a:solidFill>
                  <a:srgbClr val="B8785E"/>
                </a:solidFill>
              </a:rPr>
              <a:t>WHAT IS UNCERTAIN</a:t>
            </a:r>
          </a:p>
        </p:txBody>
      </p:sp>
      <p:sp>
        <p:nvSpPr>
          <p:cNvPr id="11" name="Rectangle 10">
            <a:extLst>
              <a:ext uri="{FF2B5EF4-FFF2-40B4-BE49-F238E27FC236}">
                <a16:creationId xmlns:a16="http://schemas.microsoft.com/office/drawing/2014/main" id="{1893244C-A888-4C9B-A86E-7A9C6C4F1D36}"/>
              </a:ext>
            </a:extLst>
          </p:cNvPr>
          <p:cNvSpPr>
            <a:spLocks noGrp="1"/>
          </p:cNvSpPr>
          <p:nvPr/>
        </p:nvSpPr>
        <p:spPr>
          <a:xfrm>
            <a:off x="4724400" y="3905250"/>
            <a:ext cx="2724150" cy="885825"/>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Best preparation, dose, frequency and durable benefit for vulval symptoms.</a:t>
            </a:r>
          </a:p>
        </p:txBody>
      </p:sp>
      <p:sp>
        <p:nvSpPr>
          <p:cNvPr id="12" name="Rectangle: Rounded Corners 11">
            <a:extLst>
              <a:ext uri="{FF2B5EF4-FFF2-40B4-BE49-F238E27FC236}">
                <a16:creationId xmlns:a16="http://schemas.microsoft.com/office/drawing/2014/main" id="{9771B282-CA32-412C-9493-A3382DF6DF6E}"/>
              </a:ext>
            </a:extLst>
          </p:cNvPr>
          <p:cNvSpPr>
            <a:spLocks noGrp="1"/>
          </p:cNvSpPr>
          <p:nvPr/>
        </p:nvSpPr>
        <p:spPr>
          <a:xfrm>
            <a:off x="8191500" y="3076575"/>
            <a:ext cx="3314700" cy="2190750"/>
          </a:xfrm>
          <a:prstGeom prst="roundRect">
            <a:avLst>
              <a:gd name="adj" fmla="val 3478"/>
            </a:avLst>
          </a:prstGeom>
          <a:solidFill>
            <a:srgbClr val="FFFFFF"/>
          </a:solidFill>
          <a:ln w="9525">
            <a:solidFill>
              <a:srgbClr val="E8C8C0"/>
            </a:solidFill>
            <a:prstDash val="solid"/>
          </a:ln>
        </p:spPr>
        <p:txBody>
          <a:bodyPr/>
          <a:lstStyle/>
          <a:p>
            <a:endParaRPr lang="en-AU"/>
          </a:p>
        </p:txBody>
      </p:sp>
      <p:sp>
        <p:nvSpPr>
          <p:cNvPr id="13" name="Rectangle 12">
            <a:extLst>
              <a:ext uri="{FF2B5EF4-FFF2-40B4-BE49-F238E27FC236}">
                <a16:creationId xmlns:a16="http://schemas.microsoft.com/office/drawing/2014/main" id="{AE94DD2C-A293-42DC-9DB0-90C5D0B746F4}"/>
              </a:ext>
            </a:extLst>
          </p:cNvPr>
          <p:cNvSpPr>
            <a:spLocks noGrp="1"/>
          </p:cNvSpPr>
          <p:nvPr/>
        </p:nvSpPr>
        <p:spPr>
          <a:xfrm>
            <a:off x="8477250" y="3333750"/>
            <a:ext cx="2762250" cy="342900"/>
          </a:xfrm>
          <a:prstGeom prst="rect">
            <a:avLst/>
          </a:prstGeom>
          <a:noFill/>
          <a:ln w="0">
            <a:noFill/>
            <a:prstDash val="solid"/>
          </a:ln>
        </p:spPr>
        <p:txBody>
          <a:bodyPr anchor="ctr"/>
          <a:lstStyle/>
          <a:p>
            <a:pPr algn="l">
              <a:defRPr sz="1725" b="1">
                <a:solidFill>
                  <a:srgbClr val="B8785E"/>
                </a:solidFill>
              </a:defRPr>
            </a:pPr>
            <a:r>
              <a:rPr sz="1725" b="1">
                <a:solidFill>
                  <a:srgbClr val="B8785E"/>
                </a:solidFill>
              </a:rPr>
              <a:t>WHAT CONSENT NEEDS</a:t>
            </a:r>
          </a:p>
        </p:txBody>
      </p:sp>
      <p:sp>
        <p:nvSpPr>
          <p:cNvPr id="14" name="Rectangle 13">
            <a:extLst>
              <a:ext uri="{FF2B5EF4-FFF2-40B4-BE49-F238E27FC236}">
                <a16:creationId xmlns:a16="http://schemas.microsoft.com/office/drawing/2014/main" id="{6AB39B76-D161-40D1-BC41-4B893181FA88}"/>
              </a:ext>
            </a:extLst>
          </p:cNvPr>
          <p:cNvSpPr>
            <a:spLocks noGrp="1"/>
          </p:cNvSpPr>
          <p:nvPr/>
        </p:nvSpPr>
        <p:spPr>
          <a:xfrm>
            <a:off x="8477250" y="3905250"/>
            <a:ext cx="2724150" cy="885825"/>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Alternatives, discomfort, bruising, infection risk, cost and realistic outcomes.</a:t>
            </a:r>
          </a:p>
        </p:txBody>
      </p:sp>
    </p:spTree>
    <p:extLst>
      <p:ext uri="{BB962C8B-B14F-4D97-AF65-F5344CB8AC3E}">
        <p14:creationId xmlns:p14="http://schemas.microsoft.com/office/powerpoint/2010/main" val="2020030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2243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955822C-01BA-4FE8-8E96-93CB126DCDD0}"/>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F7F2EA"/>
                </a:solidFill>
              </a:defRPr>
            </a:pPr>
            <a:r>
              <a:rPr sz="1350" b="1">
                <a:solidFill>
                  <a:srgbClr val="F7F2EA"/>
                </a:solidFill>
              </a:rPr>
              <a:t>GÉNIALE</a:t>
            </a:r>
          </a:p>
        </p:txBody>
      </p:sp>
      <p:sp>
        <p:nvSpPr>
          <p:cNvPr id="2" name="Rectangle 1">
            <a:extLst>
              <a:ext uri="{FF2B5EF4-FFF2-40B4-BE49-F238E27FC236}">
                <a16:creationId xmlns:a16="http://schemas.microsoft.com/office/drawing/2014/main" id="{3E29382C-529A-46EC-B509-EB981FE3DDE7}"/>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CCE4C51A-7C21-4C94-B387-6BECF354E18A}"/>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E8C8C0"/>
                </a:solidFill>
              </a:defRPr>
            </a:pPr>
            <a:r>
              <a:rPr sz="1050" b="1">
                <a:solidFill>
                  <a:srgbClr val="E8C8C0"/>
                </a:solidFill>
              </a:rPr>
              <a:t>11</a:t>
            </a:r>
          </a:p>
        </p:txBody>
      </p:sp>
      <p:sp>
        <p:nvSpPr>
          <p:cNvPr id="4" name="Rectangle 3">
            <a:extLst>
              <a:ext uri="{FF2B5EF4-FFF2-40B4-BE49-F238E27FC236}">
                <a16:creationId xmlns:a16="http://schemas.microsoft.com/office/drawing/2014/main" id="{5AF23EC3-EDEF-495A-86C3-DA54B2931460}"/>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FFFFFF"/>
                </a:solidFill>
              </a:defRPr>
            </a:pPr>
            <a:r>
              <a:rPr sz="3150" b="1">
                <a:solidFill>
                  <a:srgbClr val="FFFFFF"/>
                </a:solidFill>
              </a:rPr>
              <a:t>Filler may address selected external contour concerns</a:t>
            </a:r>
          </a:p>
        </p:txBody>
      </p:sp>
      <p:sp>
        <p:nvSpPr>
          <p:cNvPr id="5" name="Rectangle 4">
            <a:extLst>
              <a:ext uri="{FF2B5EF4-FFF2-40B4-BE49-F238E27FC236}">
                <a16:creationId xmlns:a16="http://schemas.microsoft.com/office/drawing/2014/main" id="{B40FB79D-8818-48F1-9132-DF31F39F8443}"/>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E8C8C0"/>
                </a:solidFill>
              </a:defRPr>
            </a:pPr>
            <a:r>
              <a:rPr sz="1650" b="0">
                <a:solidFill>
                  <a:srgbClr val="E8C8C0"/>
                </a:solidFill>
              </a:rPr>
              <a:t>This is a cosmetic procedure—not treatment for vulval disease or painful sex.</a:t>
            </a:r>
          </a:p>
        </p:txBody>
      </p:sp>
      <p:sp>
        <p:nvSpPr>
          <p:cNvPr id="6" name="Oval 5">
            <a:extLst>
              <a:ext uri="{FF2B5EF4-FFF2-40B4-BE49-F238E27FC236}">
                <a16:creationId xmlns:a16="http://schemas.microsoft.com/office/drawing/2014/main" id="{45B9CA75-1188-44A4-9BC2-FE531D5F03C3}"/>
              </a:ext>
            </a:extLst>
          </p:cNvPr>
          <p:cNvSpPr>
            <a:spLocks noGrp="1"/>
          </p:cNvSpPr>
          <p:nvPr/>
        </p:nvSpPr>
        <p:spPr>
          <a:xfrm>
            <a:off x="895350" y="3076575"/>
            <a:ext cx="95250" cy="95250"/>
          </a:xfrm>
          <a:prstGeom prst="ellipse">
            <a:avLst/>
          </a:prstGeom>
          <a:solidFill>
            <a:srgbClr val="CE9275"/>
          </a:solidFill>
          <a:ln w="0">
            <a:noFill/>
            <a:prstDash val="solid"/>
          </a:ln>
        </p:spPr>
        <p:txBody>
          <a:bodyPr/>
          <a:lstStyle/>
          <a:p>
            <a:endParaRPr lang="en-AU"/>
          </a:p>
        </p:txBody>
      </p:sp>
      <p:sp>
        <p:nvSpPr>
          <p:cNvPr id="7" name="Rectangle 6">
            <a:extLst>
              <a:ext uri="{FF2B5EF4-FFF2-40B4-BE49-F238E27FC236}">
                <a16:creationId xmlns:a16="http://schemas.microsoft.com/office/drawing/2014/main" id="{81B45042-6F3A-42BE-B630-3FA4233B59EC}"/>
              </a:ext>
            </a:extLst>
          </p:cNvPr>
          <p:cNvSpPr>
            <a:spLocks noGrp="1"/>
          </p:cNvSpPr>
          <p:nvPr/>
        </p:nvSpPr>
        <p:spPr>
          <a:xfrm>
            <a:off x="1162050" y="2981325"/>
            <a:ext cx="9544050" cy="476250"/>
          </a:xfrm>
          <a:prstGeom prst="rect">
            <a:avLst/>
          </a:prstGeom>
          <a:noFill/>
          <a:ln w="0">
            <a:noFill/>
            <a:prstDash val="solid"/>
          </a:ln>
        </p:spPr>
        <p:txBody>
          <a:bodyPr anchor="ctr"/>
          <a:lstStyle/>
          <a:p>
            <a:pPr algn="l">
              <a:defRPr sz="1575" b="0">
                <a:solidFill>
                  <a:srgbClr val="F7F2EA"/>
                </a:solidFill>
              </a:defRPr>
            </a:pPr>
            <a:r>
              <a:rPr sz="1575" b="0">
                <a:solidFill>
                  <a:srgbClr val="F7F2EA"/>
                </a:solidFill>
              </a:rPr>
              <a:t>A consultation should explore motivation, anatomy, weight stability and expectations</a:t>
            </a:r>
          </a:p>
        </p:txBody>
      </p:sp>
      <p:sp>
        <p:nvSpPr>
          <p:cNvPr id="8" name="Oval 7">
            <a:extLst>
              <a:ext uri="{FF2B5EF4-FFF2-40B4-BE49-F238E27FC236}">
                <a16:creationId xmlns:a16="http://schemas.microsoft.com/office/drawing/2014/main" id="{5CEBD992-8C4E-4F0E-B89F-C69B0784E03F}"/>
              </a:ext>
            </a:extLst>
          </p:cNvPr>
          <p:cNvSpPr>
            <a:spLocks noGrp="1"/>
          </p:cNvSpPr>
          <p:nvPr/>
        </p:nvSpPr>
        <p:spPr>
          <a:xfrm>
            <a:off x="895350" y="3629025"/>
            <a:ext cx="95250" cy="95250"/>
          </a:xfrm>
          <a:prstGeom prst="ellipse">
            <a:avLst/>
          </a:prstGeom>
          <a:solidFill>
            <a:srgbClr val="CE9275"/>
          </a:solidFill>
          <a:ln w="0">
            <a:noFill/>
            <a:prstDash val="solid"/>
          </a:ln>
        </p:spPr>
        <p:txBody>
          <a:bodyPr/>
          <a:lstStyle/>
          <a:p>
            <a:endParaRPr lang="en-AU"/>
          </a:p>
        </p:txBody>
      </p:sp>
      <p:sp>
        <p:nvSpPr>
          <p:cNvPr id="9" name="Rectangle 8">
            <a:extLst>
              <a:ext uri="{FF2B5EF4-FFF2-40B4-BE49-F238E27FC236}">
                <a16:creationId xmlns:a16="http://schemas.microsoft.com/office/drawing/2014/main" id="{EEA3BF38-21FE-4934-8D63-E5AB4CA80D14}"/>
              </a:ext>
            </a:extLst>
          </p:cNvPr>
          <p:cNvSpPr>
            <a:spLocks noGrp="1"/>
          </p:cNvSpPr>
          <p:nvPr/>
        </p:nvSpPr>
        <p:spPr>
          <a:xfrm>
            <a:off x="1162050" y="3533775"/>
            <a:ext cx="9544050" cy="476250"/>
          </a:xfrm>
          <a:prstGeom prst="rect">
            <a:avLst/>
          </a:prstGeom>
          <a:noFill/>
          <a:ln w="0">
            <a:noFill/>
            <a:prstDash val="solid"/>
          </a:ln>
        </p:spPr>
        <p:txBody>
          <a:bodyPr anchor="ctr"/>
          <a:lstStyle/>
          <a:p>
            <a:pPr algn="l">
              <a:defRPr sz="1575" b="0">
                <a:solidFill>
                  <a:srgbClr val="F7F2EA"/>
                </a:solidFill>
              </a:defRPr>
            </a:pPr>
            <a:r>
              <a:rPr sz="1575" b="0">
                <a:solidFill>
                  <a:srgbClr val="F7F2EA"/>
                </a:solidFill>
              </a:rPr>
              <a:t>Only external, carefully selected indications should be considered</a:t>
            </a:r>
          </a:p>
        </p:txBody>
      </p:sp>
      <p:sp>
        <p:nvSpPr>
          <p:cNvPr id="10" name="Oval 9">
            <a:extLst>
              <a:ext uri="{FF2B5EF4-FFF2-40B4-BE49-F238E27FC236}">
                <a16:creationId xmlns:a16="http://schemas.microsoft.com/office/drawing/2014/main" id="{4DCB6DB0-F400-43C0-A454-E8A21CD5A92B}"/>
              </a:ext>
            </a:extLst>
          </p:cNvPr>
          <p:cNvSpPr>
            <a:spLocks noGrp="1"/>
          </p:cNvSpPr>
          <p:nvPr/>
        </p:nvSpPr>
        <p:spPr>
          <a:xfrm>
            <a:off x="895350" y="4181475"/>
            <a:ext cx="95250" cy="95250"/>
          </a:xfrm>
          <a:prstGeom prst="ellipse">
            <a:avLst/>
          </a:prstGeom>
          <a:solidFill>
            <a:srgbClr val="CE9275"/>
          </a:solidFill>
          <a:ln w="0">
            <a:noFill/>
            <a:prstDash val="solid"/>
          </a:ln>
        </p:spPr>
        <p:txBody>
          <a:bodyPr/>
          <a:lstStyle/>
          <a:p>
            <a:endParaRPr lang="en-AU"/>
          </a:p>
        </p:txBody>
      </p:sp>
      <p:sp>
        <p:nvSpPr>
          <p:cNvPr id="11" name="Rectangle 10">
            <a:extLst>
              <a:ext uri="{FF2B5EF4-FFF2-40B4-BE49-F238E27FC236}">
                <a16:creationId xmlns:a16="http://schemas.microsoft.com/office/drawing/2014/main" id="{610DA3B9-72AD-44CA-841E-7A7A764A3C6F}"/>
              </a:ext>
            </a:extLst>
          </p:cNvPr>
          <p:cNvSpPr>
            <a:spLocks noGrp="1"/>
          </p:cNvSpPr>
          <p:nvPr/>
        </p:nvSpPr>
        <p:spPr>
          <a:xfrm>
            <a:off x="1162050" y="4086225"/>
            <a:ext cx="9544050" cy="476250"/>
          </a:xfrm>
          <a:prstGeom prst="rect">
            <a:avLst/>
          </a:prstGeom>
          <a:noFill/>
          <a:ln w="0">
            <a:noFill/>
            <a:prstDash val="solid"/>
          </a:ln>
        </p:spPr>
        <p:txBody>
          <a:bodyPr anchor="ctr"/>
          <a:lstStyle/>
          <a:p>
            <a:pPr algn="l">
              <a:defRPr sz="1575" b="0">
                <a:solidFill>
                  <a:srgbClr val="F7F2EA"/>
                </a:solidFill>
              </a:defRPr>
            </a:pPr>
            <a:r>
              <a:rPr sz="1575" b="0">
                <a:solidFill>
                  <a:srgbClr val="F7F2EA"/>
                </a:solidFill>
              </a:rPr>
              <a:t>Risks include swelling, bruising, asymmetry, nodules, infection and vascular compromise</a:t>
            </a:r>
          </a:p>
        </p:txBody>
      </p:sp>
      <p:sp>
        <p:nvSpPr>
          <p:cNvPr id="12" name="Oval 11">
            <a:extLst>
              <a:ext uri="{FF2B5EF4-FFF2-40B4-BE49-F238E27FC236}">
                <a16:creationId xmlns:a16="http://schemas.microsoft.com/office/drawing/2014/main" id="{D6722A21-C3D6-454D-B231-7307C731D662}"/>
              </a:ext>
            </a:extLst>
          </p:cNvPr>
          <p:cNvSpPr>
            <a:spLocks noGrp="1"/>
          </p:cNvSpPr>
          <p:nvPr/>
        </p:nvSpPr>
        <p:spPr>
          <a:xfrm>
            <a:off x="895350" y="4733925"/>
            <a:ext cx="95250" cy="95250"/>
          </a:xfrm>
          <a:prstGeom prst="ellipse">
            <a:avLst/>
          </a:prstGeom>
          <a:solidFill>
            <a:srgbClr val="CE9275"/>
          </a:solidFill>
          <a:ln w="0">
            <a:noFill/>
            <a:prstDash val="solid"/>
          </a:ln>
        </p:spPr>
        <p:txBody>
          <a:bodyPr/>
          <a:lstStyle/>
          <a:p>
            <a:endParaRPr lang="en-AU"/>
          </a:p>
        </p:txBody>
      </p:sp>
      <p:sp>
        <p:nvSpPr>
          <p:cNvPr id="13" name="Rectangle 12">
            <a:extLst>
              <a:ext uri="{FF2B5EF4-FFF2-40B4-BE49-F238E27FC236}">
                <a16:creationId xmlns:a16="http://schemas.microsoft.com/office/drawing/2014/main" id="{3DD47B54-B5AB-4902-9472-A1B2D916A6D8}"/>
              </a:ext>
            </a:extLst>
          </p:cNvPr>
          <p:cNvSpPr>
            <a:spLocks noGrp="1"/>
          </p:cNvSpPr>
          <p:nvPr/>
        </p:nvSpPr>
        <p:spPr>
          <a:xfrm>
            <a:off x="1162050" y="4638675"/>
            <a:ext cx="9544050" cy="476250"/>
          </a:xfrm>
          <a:prstGeom prst="rect">
            <a:avLst/>
          </a:prstGeom>
          <a:noFill/>
          <a:ln w="0">
            <a:noFill/>
            <a:prstDash val="solid"/>
          </a:ln>
        </p:spPr>
        <p:txBody>
          <a:bodyPr anchor="ctr"/>
          <a:lstStyle/>
          <a:p>
            <a:pPr algn="l">
              <a:defRPr sz="1575" b="0">
                <a:solidFill>
                  <a:srgbClr val="F7F2EA"/>
                </a:solidFill>
              </a:defRPr>
            </a:pPr>
            <a:r>
              <a:rPr sz="1575" b="0">
                <a:solidFill>
                  <a:srgbClr val="F7F2EA"/>
                </a:solidFill>
              </a:rPr>
              <a:t>The product, intended use and off-label status must be discussed privately during consent</a:t>
            </a:r>
          </a:p>
        </p:txBody>
      </p:sp>
      <p:sp>
        <p:nvSpPr>
          <p:cNvPr id="14" name="Oval 13">
            <a:extLst>
              <a:ext uri="{FF2B5EF4-FFF2-40B4-BE49-F238E27FC236}">
                <a16:creationId xmlns:a16="http://schemas.microsoft.com/office/drawing/2014/main" id="{114D3DBD-A973-444C-A23E-F6D45A367CA4}"/>
              </a:ext>
            </a:extLst>
          </p:cNvPr>
          <p:cNvSpPr>
            <a:spLocks noGrp="1"/>
          </p:cNvSpPr>
          <p:nvPr/>
        </p:nvSpPr>
        <p:spPr>
          <a:xfrm>
            <a:off x="895350" y="5286375"/>
            <a:ext cx="95250" cy="95250"/>
          </a:xfrm>
          <a:prstGeom prst="ellipse">
            <a:avLst/>
          </a:prstGeom>
          <a:solidFill>
            <a:srgbClr val="CE9275"/>
          </a:solidFill>
          <a:ln w="0">
            <a:noFill/>
            <a:prstDash val="solid"/>
          </a:ln>
        </p:spPr>
        <p:txBody>
          <a:bodyPr/>
          <a:lstStyle/>
          <a:p>
            <a:endParaRPr lang="en-AU"/>
          </a:p>
        </p:txBody>
      </p:sp>
      <p:sp>
        <p:nvSpPr>
          <p:cNvPr id="15" name="Rectangle 14">
            <a:extLst>
              <a:ext uri="{FF2B5EF4-FFF2-40B4-BE49-F238E27FC236}">
                <a16:creationId xmlns:a16="http://schemas.microsoft.com/office/drawing/2014/main" id="{7525D37A-A5F5-421E-A02C-99C040C9FDDE}"/>
              </a:ext>
            </a:extLst>
          </p:cNvPr>
          <p:cNvSpPr>
            <a:spLocks noGrp="1"/>
          </p:cNvSpPr>
          <p:nvPr/>
        </p:nvSpPr>
        <p:spPr>
          <a:xfrm>
            <a:off x="1162050" y="5191125"/>
            <a:ext cx="9544050" cy="476250"/>
          </a:xfrm>
          <a:prstGeom prst="rect">
            <a:avLst/>
          </a:prstGeom>
          <a:noFill/>
          <a:ln w="0">
            <a:noFill/>
            <a:prstDash val="solid"/>
          </a:ln>
        </p:spPr>
        <p:txBody>
          <a:bodyPr anchor="ctr"/>
          <a:lstStyle/>
          <a:p>
            <a:pPr algn="l">
              <a:defRPr sz="1575" b="0">
                <a:solidFill>
                  <a:srgbClr val="F7F2EA"/>
                </a:solidFill>
              </a:defRPr>
            </a:pPr>
            <a:r>
              <a:rPr sz="1575" b="0">
                <a:solidFill>
                  <a:srgbClr val="F7F2EA"/>
                </a:solidFill>
              </a:rPr>
              <a:t>No outcome can be guaranteed; “normal” anatomy does not require correction</a:t>
            </a:r>
          </a:p>
        </p:txBody>
      </p:sp>
    </p:spTree>
    <p:extLst>
      <p:ext uri="{BB962C8B-B14F-4D97-AF65-F5344CB8AC3E}">
        <p14:creationId xmlns:p14="http://schemas.microsoft.com/office/powerpoint/2010/main" val="831477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8231474-8948-4E03-A8DB-1995CE6E9DA0}"/>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2E43CDF0-D346-44BA-A644-0FEC80E42D01}"/>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5CD46CA3-93A1-4771-B631-B564BC3C90B3}"/>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12</a:t>
            </a:r>
          </a:p>
        </p:txBody>
      </p:sp>
      <p:sp>
        <p:nvSpPr>
          <p:cNvPr id="4" name="Rectangle 3">
            <a:extLst>
              <a:ext uri="{FF2B5EF4-FFF2-40B4-BE49-F238E27FC236}">
                <a16:creationId xmlns:a16="http://schemas.microsoft.com/office/drawing/2014/main" id="{D0604761-E8D9-4BA8-8E6A-672ECA1B8FAB}"/>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Laser claims require a bright regulatory line</a:t>
            </a:r>
          </a:p>
        </p:txBody>
      </p:sp>
      <p:sp>
        <p:nvSpPr>
          <p:cNvPr id="5" name="Rectangle 4">
            <a:extLst>
              <a:ext uri="{FF2B5EF4-FFF2-40B4-BE49-F238E27FC236}">
                <a16:creationId xmlns:a16="http://schemas.microsoft.com/office/drawing/2014/main" id="{DBFCD100-DDCE-4FE1-83E9-3193EEC8F4B6}"/>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External dermatological use is not the same as “vaginal rejuvenation” or treatment of genitourinary symptoms.</a:t>
            </a:r>
          </a:p>
        </p:txBody>
      </p:sp>
      <p:sp>
        <p:nvSpPr>
          <p:cNvPr id="6" name="Rectangle: Rounded Corners 5">
            <a:extLst>
              <a:ext uri="{FF2B5EF4-FFF2-40B4-BE49-F238E27FC236}">
                <a16:creationId xmlns:a16="http://schemas.microsoft.com/office/drawing/2014/main" id="{F6E7FAF8-0483-4EF8-B849-6A6A092070EF}"/>
              </a:ext>
            </a:extLst>
          </p:cNvPr>
          <p:cNvSpPr>
            <a:spLocks noGrp="1"/>
          </p:cNvSpPr>
          <p:nvPr/>
        </p:nvSpPr>
        <p:spPr>
          <a:xfrm>
            <a:off x="685800" y="2952750"/>
            <a:ext cx="4762500" cy="2571750"/>
          </a:xfrm>
          <a:prstGeom prst="roundRect">
            <a:avLst>
              <a:gd name="adj" fmla="val 2963"/>
            </a:avLst>
          </a:prstGeom>
          <a:solidFill>
            <a:srgbClr val="FFFFFF"/>
          </a:solidFill>
          <a:ln w="9525">
            <a:solidFill>
              <a:srgbClr val="A8B4A6"/>
            </a:solidFill>
            <a:prstDash val="solid"/>
          </a:ln>
        </p:spPr>
        <p:txBody>
          <a:bodyPr/>
          <a:lstStyle/>
          <a:p>
            <a:endParaRPr lang="en-AU"/>
          </a:p>
        </p:txBody>
      </p:sp>
      <p:sp>
        <p:nvSpPr>
          <p:cNvPr id="7" name="Rectangle 6">
            <a:extLst>
              <a:ext uri="{FF2B5EF4-FFF2-40B4-BE49-F238E27FC236}">
                <a16:creationId xmlns:a16="http://schemas.microsoft.com/office/drawing/2014/main" id="{2992D1D7-DA6B-426D-9812-A292D2FCADA6}"/>
              </a:ext>
            </a:extLst>
          </p:cNvPr>
          <p:cNvSpPr>
            <a:spLocks noGrp="1"/>
          </p:cNvSpPr>
          <p:nvPr/>
        </p:nvSpPr>
        <p:spPr>
          <a:xfrm>
            <a:off x="990600" y="3219450"/>
            <a:ext cx="4000500" cy="342900"/>
          </a:xfrm>
          <a:prstGeom prst="rect">
            <a:avLst/>
          </a:prstGeom>
          <a:noFill/>
          <a:ln w="0">
            <a:noFill/>
            <a:prstDash val="solid"/>
          </a:ln>
        </p:spPr>
        <p:txBody>
          <a:bodyPr anchor="ctr"/>
          <a:lstStyle/>
          <a:p>
            <a:pPr algn="l">
              <a:defRPr sz="1800" b="1">
                <a:solidFill>
                  <a:srgbClr val="12243A"/>
                </a:solidFill>
              </a:defRPr>
            </a:pPr>
            <a:r>
              <a:rPr sz="1800" b="1">
                <a:solidFill>
                  <a:srgbClr val="12243A"/>
                </a:solidFill>
              </a:rPr>
              <a:t>MAY BE DISCUSSED</a:t>
            </a:r>
          </a:p>
        </p:txBody>
      </p:sp>
      <p:sp>
        <p:nvSpPr>
          <p:cNvPr id="8" name="Rectangle 7">
            <a:extLst>
              <a:ext uri="{FF2B5EF4-FFF2-40B4-BE49-F238E27FC236}">
                <a16:creationId xmlns:a16="http://schemas.microsoft.com/office/drawing/2014/main" id="{8F2D50E2-CB30-4D4A-89C2-C4DA9E4F3694}"/>
              </a:ext>
            </a:extLst>
          </p:cNvPr>
          <p:cNvSpPr>
            <a:spLocks noGrp="1"/>
          </p:cNvSpPr>
          <p:nvPr/>
        </p:nvSpPr>
        <p:spPr>
          <a:xfrm>
            <a:off x="990600" y="3800475"/>
            <a:ext cx="4000500" cy="1238250"/>
          </a:xfrm>
          <a:prstGeom prst="rect">
            <a:avLst/>
          </a:prstGeom>
          <a:noFill/>
          <a:ln w="0">
            <a:noFill/>
            <a:prstDash val="solid"/>
          </a:ln>
        </p:spPr>
        <p:txBody>
          <a:bodyPr anchor="ctr"/>
          <a:lstStyle/>
          <a:p>
            <a:pPr algn="l">
              <a:defRPr sz="1500" b="0">
                <a:solidFill>
                  <a:srgbClr val="183047"/>
                </a:solidFill>
              </a:defRPr>
            </a:pPr>
            <a:r>
              <a:rPr sz="1500" b="0">
                <a:solidFill>
                  <a:srgbClr val="183047"/>
                </a:solidFill>
              </a:rPr>
              <a:t>A device may have an ARTG-listed dermatological purpose for selected external skin concerns. The exact device, indication and patient must still be checked.</a:t>
            </a:r>
          </a:p>
        </p:txBody>
      </p:sp>
      <p:sp>
        <p:nvSpPr>
          <p:cNvPr id="9" name="Rectangle: Rounded Corners 8">
            <a:extLst>
              <a:ext uri="{FF2B5EF4-FFF2-40B4-BE49-F238E27FC236}">
                <a16:creationId xmlns:a16="http://schemas.microsoft.com/office/drawing/2014/main" id="{E2F0088F-3EBE-4AE8-B89E-9F6155A76D7C}"/>
              </a:ext>
            </a:extLst>
          </p:cNvPr>
          <p:cNvSpPr>
            <a:spLocks noGrp="1"/>
          </p:cNvSpPr>
          <p:nvPr/>
        </p:nvSpPr>
        <p:spPr>
          <a:xfrm>
            <a:off x="5905500" y="2952750"/>
            <a:ext cx="5600700" cy="2571750"/>
          </a:xfrm>
          <a:prstGeom prst="roundRect">
            <a:avLst>
              <a:gd name="adj" fmla="val 2963"/>
            </a:avLst>
          </a:prstGeom>
          <a:solidFill>
            <a:srgbClr val="12243A"/>
          </a:solidFill>
          <a:ln w="9525">
            <a:solidFill>
              <a:srgbClr val="12243A"/>
            </a:solidFill>
            <a:prstDash val="solid"/>
          </a:ln>
        </p:spPr>
        <p:txBody>
          <a:bodyPr/>
          <a:lstStyle/>
          <a:p>
            <a:endParaRPr lang="en-AU"/>
          </a:p>
        </p:txBody>
      </p:sp>
      <p:sp>
        <p:nvSpPr>
          <p:cNvPr id="10" name="Rectangle 9">
            <a:extLst>
              <a:ext uri="{FF2B5EF4-FFF2-40B4-BE49-F238E27FC236}">
                <a16:creationId xmlns:a16="http://schemas.microsoft.com/office/drawing/2014/main" id="{F8ED174A-59D2-4435-B47E-3CEC2BC7B4FC}"/>
              </a:ext>
            </a:extLst>
          </p:cNvPr>
          <p:cNvSpPr>
            <a:spLocks noGrp="1"/>
          </p:cNvSpPr>
          <p:nvPr/>
        </p:nvSpPr>
        <p:spPr>
          <a:xfrm>
            <a:off x="6210300" y="3219450"/>
            <a:ext cx="4762500" cy="342900"/>
          </a:xfrm>
          <a:prstGeom prst="rect">
            <a:avLst/>
          </a:prstGeom>
          <a:noFill/>
          <a:ln w="0">
            <a:noFill/>
            <a:prstDash val="solid"/>
          </a:ln>
        </p:spPr>
        <p:txBody>
          <a:bodyPr anchor="ctr"/>
          <a:lstStyle/>
          <a:p>
            <a:pPr algn="l">
              <a:defRPr sz="1800" b="1">
                <a:solidFill>
                  <a:srgbClr val="E8C8C0"/>
                </a:solidFill>
              </a:defRPr>
            </a:pPr>
            <a:r>
              <a:rPr sz="1800" b="1">
                <a:solidFill>
                  <a:srgbClr val="E8C8C0"/>
                </a:solidFill>
              </a:rPr>
              <a:t>MUST NOT BE PROMOTED</a:t>
            </a:r>
          </a:p>
        </p:txBody>
      </p:sp>
      <p:sp>
        <p:nvSpPr>
          <p:cNvPr id="11" name="Rectangle 10">
            <a:extLst>
              <a:ext uri="{FF2B5EF4-FFF2-40B4-BE49-F238E27FC236}">
                <a16:creationId xmlns:a16="http://schemas.microsoft.com/office/drawing/2014/main" id="{C59AFAB2-931B-4FCE-92B7-CE03608BE9E0}"/>
              </a:ext>
            </a:extLst>
          </p:cNvPr>
          <p:cNvSpPr>
            <a:spLocks noGrp="1"/>
          </p:cNvSpPr>
          <p:nvPr/>
        </p:nvSpPr>
        <p:spPr>
          <a:xfrm>
            <a:off x="6210300" y="3800475"/>
            <a:ext cx="4762500" cy="1238250"/>
          </a:xfrm>
          <a:prstGeom prst="rect">
            <a:avLst/>
          </a:prstGeom>
          <a:noFill/>
          <a:ln w="0">
            <a:noFill/>
            <a:prstDash val="solid"/>
          </a:ln>
        </p:spPr>
        <p:txBody>
          <a:bodyPr anchor="ctr"/>
          <a:lstStyle/>
          <a:p>
            <a:pPr algn="l">
              <a:defRPr sz="1500" b="0">
                <a:solidFill>
                  <a:srgbClr val="F7F2EA"/>
                </a:solidFill>
              </a:defRPr>
            </a:pPr>
            <a:r>
              <a:rPr sz="1500" b="0">
                <a:solidFill>
                  <a:srgbClr val="F7F2EA"/>
                </a:solidFill>
              </a:rPr>
              <a:t>Laser or RF for “vaginal rejuvenation,” GSM, dryness, dyspareunia, urinary incontinence, sexual dysfunction or lichen sclerosus as a public therapeutic claim.</a:t>
            </a:r>
          </a:p>
        </p:txBody>
      </p:sp>
    </p:spTree>
    <p:extLst>
      <p:ext uri="{BB962C8B-B14F-4D97-AF65-F5344CB8AC3E}">
        <p14:creationId xmlns:p14="http://schemas.microsoft.com/office/powerpoint/2010/main" val="1008992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A8A01E0C-8A77-4B80-8A22-3A7A3723B4BF}"/>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5AB305B7-3AC0-4AB9-B939-2AC3EC1BC4A7}"/>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71D2017D-0119-4F18-A950-D0E3D6A402BD}"/>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13</a:t>
            </a:r>
          </a:p>
        </p:txBody>
      </p:sp>
      <p:sp>
        <p:nvSpPr>
          <p:cNvPr id="4" name="Rectangle 3">
            <a:extLst>
              <a:ext uri="{FF2B5EF4-FFF2-40B4-BE49-F238E27FC236}">
                <a16:creationId xmlns:a16="http://schemas.microsoft.com/office/drawing/2014/main" id="{FF1B66D5-2A72-4ECA-AC33-80A17BE20E1E}"/>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The safest treatment plan is usually layered</a:t>
            </a:r>
          </a:p>
        </p:txBody>
      </p:sp>
      <p:sp>
        <p:nvSpPr>
          <p:cNvPr id="5" name="Rectangle 4">
            <a:extLst>
              <a:ext uri="{FF2B5EF4-FFF2-40B4-BE49-F238E27FC236}">
                <a16:creationId xmlns:a16="http://schemas.microsoft.com/office/drawing/2014/main" id="{76CD924A-AFF1-4B21-BC7D-B082C17E1BD3}"/>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The sequence matters more than the number of procedures.</a:t>
            </a:r>
          </a:p>
        </p:txBody>
      </p:sp>
      <p:sp>
        <p:nvSpPr>
          <p:cNvPr id="6" name="Rectangle: Rounded Corners 5">
            <a:extLst>
              <a:ext uri="{FF2B5EF4-FFF2-40B4-BE49-F238E27FC236}">
                <a16:creationId xmlns:a16="http://schemas.microsoft.com/office/drawing/2014/main" id="{6B7232A0-E603-4772-AC9D-24552D1A84E0}"/>
              </a:ext>
            </a:extLst>
          </p:cNvPr>
          <p:cNvSpPr>
            <a:spLocks noGrp="1"/>
          </p:cNvSpPr>
          <p:nvPr/>
        </p:nvSpPr>
        <p:spPr>
          <a:xfrm>
            <a:off x="647700" y="3048000"/>
            <a:ext cx="2000250" cy="2333625"/>
          </a:xfrm>
          <a:prstGeom prst="roundRect">
            <a:avLst>
              <a:gd name="adj" fmla="val 3810"/>
            </a:avLst>
          </a:prstGeom>
          <a:solidFill>
            <a:srgbClr val="12243A"/>
          </a:solidFill>
          <a:ln w="9525">
            <a:solidFill>
              <a:srgbClr val="12243A"/>
            </a:solidFill>
            <a:prstDash val="solid"/>
          </a:ln>
        </p:spPr>
        <p:txBody>
          <a:bodyPr/>
          <a:lstStyle/>
          <a:p>
            <a:endParaRPr lang="en-AU"/>
          </a:p>
        </p:txBody>
      </p:sp>
      <p:sp>
        <p:nvSpPr>
          <p:cNvPr id="7" name="Rectangle 6">
            <a:extLst>
              <a:ext uri="{FF2B5EF4-FFF2-40B4-BE49-F238E27FC236}">
                <a16:creationId xmlns:a16="http://schemas.microsoft.com/office/drawing/2014/main" id="{E919322A-2F69-478C-87DF-C1900F7F62F9}"/>
              </a:ext>
            </a:extLst>
          </p:cNvPr>
          <p:cNvSpPr>
            <a:spLocks noGrp="1"/>
          </p:cNvSpPr>
          <p:nvPr/>
        </p:nvSpPr>
        <p:spPr>
          <a:xfrm>
            <a:off x="838200" y="3238500"/>
            <a:ext cx="428625" cy="428625"/>
          </a:xfrm>
          <a:prstGeom prst="rect">
            <a:avLst/>
          </a:prstGeom>
          <a:noFill/>
          <a:ln w="0">
            <a:noFill/>
            <a:prstDash val="solid"/>
          </a:ln>
        </p:spPr>
        <p:txBody>
          <a:bodyPr anchor="ctr"/>
          <a:lstStyle/>
          <a:p>
            <a:pPr algn="ctr">
              <a:defRPr sz="1725" b="1">
                <a:solidFill>
                  <a:srgbClr val="FFFFFF"/>
                </a:solidFill>
              </a:defRPr>
            </a:pPr>
            <a:r>
              <a:rPr sz="1725" b="1">
                <a:solidFill>
                  <a:srgbClr val="FFFFFF"/>
                </a:solidFill>
              </a:rPr>
              <a:t>1</a:t>
            </a:r>
          </a:p>
        </p:txBody>
      </p:sp>
      <p:sp>
        <p:nvSpPr>
          <p:cNvPr id="8" name="Oval 7">
            <a:extLst>
              <a:ext uri="{FF2B5EF4-FFF2-40B4-BE49-F238E27FC236}">
                <a16:creationId xmlns:a16="http://schemas.microsoft.com/office/drawing/2014/main" id="{2D9A699F-5775-4424-B1FF-9C96DE0DC707}"/>
              </a:ext>
            </a:extLst>
          </p:cNvPr>
          <p:cNvSpPr>
            <a:spLocks noGrp="1"/>
          </p:cNvSpPr>
          <p:nvPr/>
        </p:nvSpPr>
        <p:spPr>
          <a:xfrm>
            <a:off x="819150" y="3219450"/>
            <a:ext cx="466725" cy="466725"/>
          </a:xfrm>
          <a:prstGeom prst="ellipse">
            <a:avLst/>
          </a:prstGeom>
          <a:solidFill>
            <a:srgbClr val="CE9275"/>
          </a:solidFill>
          <a:ln w="0">
            <a:noFill/>
            <a:prstDash val="solid"/>
          </a:ln>
        </p:spPr>
        <p:txBody>
          <a:bodyPr/>
          <a:lstStyle/>
          <a:p>
            <a:endParaRPr lang="en-AU"/>
          </a:p>
        </p:txBody>
      </p:sp>
      <p:sp>
        <p:nvSpPr>
          <p:cNvPr id="9" name="Rectangle 8">
            <a:extLst>
              <a:ext uri="{FF2B5EF4-FFF2-40B4-BE49-F238E27FC236}">
                <a16:creationId xmlns:a16="http://schemas.microsoft.com/office/drawing/2014/main" id="{74ED37EC-53A1-43A9-A8F2-D063498DB26D}"/>
              </a:ext>
            </a:extLst>
          </p:cNvPr>
          <p:cNvSpPr>
            <a:spLocks noGrp="1"/>
          </p:cNvSpPr>
          <p:nvPr/>
        </p:nvSpPr>
        <p:spPr>
          <a:xfrm>
            <a:off x="838200" y="3848100"/>
            <a:ext cx="1619250" cy="304800"/>
          </a:xfrm>
          <a:prstGeom prst="rect">
            <a:avLst/>
          </a:prstGeom>
          <a:noFill/>
          <a:ln w="0">
            <a:noFill/>
            <a:prstDash val="solid"/>
          </a:ln>
        </p:spPr>
        <p:txBody>
          <a:bodyPr anchor="ctr"/>
          <a:lstStyle/>
          <a:p>
            <a:pPr algn="l">
              <a:defRPr sz="1500" b="1">
                <a:solidFill>
                  <a:srgbClr val="E8C8C0"/>
                </a:solidFill>
              </a:defRPr>
            </a:pPr>
            <a:r>
              <a:rPr sz="1500" b="1">
                <a:solidFill>
                  <a:srgbClr val="E8C8C0"/>
                </a:solidFill>
              </a:rPr>
              <a:t>DIAGNOSE</a:t>
            </a:r>
          </a:p>
        </p:txBody>
      </p:sp>
      <p:sp>
        <p:nvSpPr>
          <p:cNvPr id="10" name="Rectangle 9">
            <a:extLst>
              <a:ext uri="{FF2B5EF4-FFF2-40B4-BE49-F238E27FC236}">
                <a16:creationId xmlns:a16="http://schemas.microsoft.com/office/drawing/2014/main" id="{3EEF7968-2DB4-423C-92FB-C2FDE70D2699}"/>
              </a:ext>
            </a:extLst>
          </p:cNvPr>
          <p:cNvSpPr>
            <a:spLocks noGrp="1"/>
          </p:cNvSpPr>
          <p:nvPr/>
        </p:nvSpPr>
        <p:spPr>
          <a:xfrm>
            <a:off x="838200" y="4257675"/>
            <a:ext cx="1619250" cy="838200"/>
          </a:xfrm>
          <a:prstGeom prst="rect">
            <a:avLst/>
          </a:prstGeom>
          <a:noFill/>
          <a:ln w="0">
            <a:noFill/>
            <a:prstDash val="solid"/>
          </a:ln>
        </p:spPr>
        <p:txBody>
          <a:bodyPr anchor="ctr"/>
          <a:lstStyle/>
          <a:p>
            <a:pPr algn="l">
              <a:defRPr sz="1275" b="0">
                <a:solidFill>
                  <a:srgbClr val="F7F2EA"/>
                </a:solidFill>
              </a:defRPr>
            </a:pPr>
            <a:r>
              <a:rPr sz="1275" b="0">
                <a:solidFill>
                  <a:srgbClr val="F7F2EA"/>
                </a:solidFill>
              </a:rPr>
              <a:t>Identify disease, lesion, hormonal and pelvic floor factors</a:t>
            </a:r>
          </a:p>
        </p:txBody>
      </p:sp>
      <p:sp>
        <p:nvSpPr>
          <p:cNvPr id="11" name="Rectangle: Rounded Corners 10">
            <a:extLst>
              <a:ext uri="{FF2B5EF4-FFF2-40B4-BE49-F238E27FC236}">
                <a16:creationId xmlns:a16="http://schemas.microsoft.com/office/drawing/2014/main" id="{9E78DC50-5966-4C6B-81FA-6EC1F6116C4D}"/>
              </a:ext>
            </a:extLst>
          </p:cNvPr>
          <p:cNvSpPr>
            <a:spLocks noGrp="1"/>
          </p:cNvSpPr>
          <p:nvPr/>
        </p:nvSpPr>
        <p:spPr>
          <a:xfrm>
            <a:off x="2952750" y="3048000"/>
            <a:ext cx="2000250" cy="2333625"/>
          </a:xfrm>
          <a:prstGeom prst="roundRect">
            <a:avLst>
              <a:gd name="adj" fmla="val 3810"/>
            </a:avLst>
          </a:prstGeom>
          <a:solidFill>
            <a:srgbClr val="FFFFFF"/>
          </a:solidFill>
          <a:ln w="9525">
            <a:solidFill>
              <a:srgbClr val="E8C8C0"/>
            </a:solidFill>
            <a:prstDash val="solid"/>
          </a:ln>
        </p:spPr>
        <p:txBody>
          <a:bodyPr/>
          <a:lstStyle/>
          <a:p>
            <a:endParaRPr lang="en-AU"/>
          </a:p>
        </p:txBody>
      </p:sp>
      <p:sp>
        <p:nvSpPr>
          <p:cNvPr id="12" name="Rectangle 11">
            <a:extLst>
              <a:ext uri="{FF2B5EF4-FFF2-40B4-BE49-F238E27FC236}">
                <a16:creationId xmlns:a16="http://schemas.microsoft.com/office/drawing/2014/main" id="{C6A52910-0966-4CE3-9C47-D46C54851AD5}"/>
              </a:ext>
            </a:extLst>
          </p:cNvPr>
          <p:cNvSpPr>
            <a:spLocks noGrp="1"/>
          </p:cNvSpPr>
          <p:nvPr/>
        </p:nvSpPr>
        <p:spPr>
          <a:xfrm>
            <a:off x="3143250" y="3238500"/>
            <a:ext cx="428625" cy="428625"/>
          </a:xfrm>
          <a:prstGeom prst="rect">
            <a:avLst/>
          </a:prstGeom>
          <a:noFill/>
          <a:ln w="0">
            <a:noFill/>
            <a:prstDash val="solid"/>
          </a:ln>
        </p:spPr>
        <p:txBody>
          <a:bodyPr anchor="ctr"/>
          <a:lstStyle/>
          <a:p>
            <a:pPr algn="ctr">
              <a:defRPr sz="1725" b="1">
                <a:solidFill>
                  <a:srgbClr val="FFFFFF"/>
                </a:solidFill>
              </a:defRPr>
            </a:pPr>
            <a:r>
              <a:rPr sz="1725" b="1">
                <a:solidFill>
                  <a:srgbClr val="FFFFFF"/>
                </a:solidFill>
              </a:rPr>
              <a:t>2</a:t>
            </a:r>
          </a:p>
        </p:txBody>
      </p:sp>
      <p:sp>
        <p:nvSpPr>
          <p:cNvPr id="13" name="Oval 12">
            <a:extLst>
              <a:ext uri="{FF2B5EF4-FFF2-40B4-BE49-F238E27FC236}">
                <a16:creationId xmlns:a16="http://schemas.microsoft.com/office/drawing/2014/main" id="{16307CA9-5178-4864-9563-161A1125ABA7}"/>
              </a:ext>
            </a:extLst>
          </p:cNvPr>
          <p:cNvSpPr>
            <a:spLocks noGrp="1"/>
          </p:cNvSpPr>
          <p:nvPr/>
        </p:nvSpPr>
        <p:spPr>
          <a:xfrm>
            <a:off x="3124200" y="3219450"/>
            <a:ext cx="466725" cy="466725"/>
          </a:xfrm>
          <a:prstGeom prst="ellipse">
            <a:avLst/>
          </a:prstGeom>
          <a:solidFill>
            <a:srgbClr val="CE9275"/>
          </a:solidFill>
          <a:ln w="0">
            <a:noFill/>
            <a:prstDash val="solid"/>
          </a:ln>
        </p:spPr>
        <p:txBody>
          <a:bodyPr/>
          <a:lstStyle/>
          <a:p>
            <a:endParaRPr lang="en-AU"/>
          </a:p>
        </p:txBody>
      </p:sp>
      <p:sp>
        <p:nvSpPr>
          <p:cNvPr id="14" name="Rectangle 13">
            <a:extLst>
              <a:ext uri="{FF2B5EF4-FFF2-40B4-BE49-F238E27FC236}">
                <a16:creationId xmlns:a16="http://schemas.microsoft.com/office/drawing/2014/main" id="{71BB3B01-B7EB-442E-AA91-38E9C5675365}"/>
              </a:ext>
            </a:extLst>
          </p:cNvPr>
          <p:cNvSpPr>
            <a:spLocks noGrp="1"/>
          </p:cNvSpPr>
          <p:nvPr/>
        </p:nvSpPr>
        <p:spPr>
          <a:xfrm>
            <a:off x="3143250" y="3848100"/>
            <a:ext cx="1619250" cy="304800"/>
          </a:xfrm>
          <a:prstGeom prst="rect">
            <a:avLst/>
          </a:prstGeom>
          <a:noFill/>
          <a:ln w="0">
            <a:noFill/>
            <a:prstDash val="solid"/>
          </a:ln>
        </p:spPr>
        <p:txBody>
          <a:bodyPr anchor="ctr"/>
          <a:lstStyle/>
          <a:p>
            <a:pPr algn="l">
              <a:defRPr sz="1500" b="1">
                <a:solidFill>
                  <a:srgbClr val="B8785E"/>
                </a:solidFill>
              </a:defRPr>
            </a:pPr>
            <a:r>
              <a:rPr sz="1500" b="1">
                <a:solidFill>
                  <a:srgbClr val="B8785E"/>
                </a:solidFill>
              </a:rPr>
              <a:t>STABILISE</a:t>
            </a:r>
          </a:p>
        </p:txBody>
      </p:sp>
      <p:sp>
        <p:nvSpPr>
          <p:cNvPr id="15" name="Rectangle 14">
            <a:extLst>
              <a:ext uri="{FF2B5EF4-FFF2-40B4-BE49-F238E27FC236}">
                <a16:creationId xmlns:a16="http://schemas.microsoft.com/office/drawing/2014/main" id="{98159999-B892-4964-8BC0-66728CAF70A3}"/>
              </a:ext>
            </a:extLst>
          </p:cNvPr>
          <p:cNvSpPr>
            <a:spLocks noGrp="1"/>
          </p:cNvSpPr>
          <p:nvPr/>
        </p:nvSpPr>
        <p:spPr>
          <a:xfrm>
            <a:off x="3143250" y="4257675"/>
            <a:ext cx="1619250" cy="838200"/>
          </a:xfrm>
          <a:prstGeom prst="rect">
            <a:avLst/>
          </a:prstGeom>
          <a:noFill/>
          <a:ln w="0">
            <a:noFill/>
            <a:prstDash val="solid"/>
          </a:ln>
        </p:spPr>
        <p:txBody>
          <a:bodyPr anchor="ctr"/>
          <a:lstStyle/>
          <a:p>
            <a:pPr algn="l">
              <a:defRPr sz="1275" b="0">
                <a:solidFill>
                  <a:srgbClr val="183047"/>
                </a:solidFill>
              </a:defRPr>
            </a:pPr>
            <a:r>
              <a:rPr sz="1275" b="0">
                <a:solidFill>
                  <a:srgbClr val="183047"/>
                </a:solidFill>
              </a:rPr>
              <a:t>Barrier care; treat inflammation, atrophy or pain drivers</a:t>
            </a:r>
          </a:p>
        </p:txBody>
      </p:sp>
      <p:sp>
        <p:nvSpPr>
          <p:cNvPr id="16" name="Rectangle: Rounded Corners 15">
            <a:extLst>
              <a:ext uri="{FF2B5EF4-FFF2-40B4-BE49-F238E27FC236}">
                <a16:creationId xmlns:a16="http://schemas.microsoft.com/office/drawing/2014/main" id="{57169873-DE85-4393-ADF1-7130F86BA459}"/>
              </a:ext>
            </a:extLst>
          </p:cNvPr>
          <p:cNvSpPr>
            <a:spLocks noGrp="1"/>
          </p:cNvSpPr>
          <p:nvPr/>
        </p:nvSpPr>
        <p:spPr>
          <a:xfrm>
            <a:off x="5257800" y="3048000"/>
            <a:ext cx="2000250" cy="2333625"/>
          </a:xfrm>
          <a:prstGeom prst="roundRect">
            <a:avLst>
              <a:gd name="adj" fmla="val 3810"/>
            </a:avLst>
          </a:prstGeom>
          <a:solidFill>
            <a:srgbClr val="FFFFFF"/>
          </a:solidFill>
          <a:ln w="9525">
            <a:solidFill>
              <a:srgbClr val="E8C8C0"/>
            </a:solidFill>
            <a:prstDash val="solid"/>
          </a:ln>
        </p:spPr>
        <p:txBody>
          <a:bodyPr/>
          <a:lstStyle/>
          <a:p>
            <a:endParaRPr lang="en-AU"/>
          </a:p>
        </p:txBody>
      </p:sp>
      <p:sp>
        <p:nvSpPr>
          <p:cNvPr id="17" name="Rectangle 16">
            <a:extLst>
              <a:ext uri="{FF2B5EF4-FFF2-40B4-BE49-F238E27FC236}">
                <a16:creationId xmlns:a16="http://schemas.microsoft.com/office/drawing/2014/main" id="{9E008416-C449-405A-B9C5-63D6F75B67EA}"/>
              </a:ext>
            </a:extLst>
          </p:cNvPr>
          <p:cNvSpPr>
            <a:spLocks noGrp="1"/>
          </p:cNvSpPr>
          <p:nvPr/>
        </p:nvSpPr>
        <p:spPr>
          <a:xfrm>
            <a:off x="5448300" y="3238500"/>
            <a:ext cx="428625" cy="428625"/>
          </a:xfrm>
          <a:prstGeom prst="rect">
            <a:avLst/>
          </a:prstGeom>
          <a:noFill/>
          <a:ln w="0">
            <a:noFill/>
            <a:prstDash val="solid"/>
          </a:ln>
        </p:spPr>
        <p:txBody>
          <a:bodyPr anchor="ctr"/>
          <a:lstStyle/>
          <a:p>
            <a:pPr algn="ctr">
              <a:defRPr sz="1725" b="1">
                <a:solidFill>
                  <a:srgbClr val="FFFFFF"/>
                </a:solidFill>
              </a:defRPr>
            </a:pPr>
            <a:r>
              <a:rPr sz="1725" b="1">
                <a:solidFill>
                  <a:srgbClr val="FFFFFF"/>
                </a:solidFill>
              </a:rPr>
              <a:t>3</a:t>
            </a:r>
          </a:p>
        </p:txBody>
      </p:sp>
      <p:sp>
        <p:nvSpPr>
          <p:cNvPr id="18" name="Oval 17">
            <a:extLst>
              <a:ext uri="{FF2B5EF4-FFF2-40B4-BE49-F238E27FC236}">
                <a16:creationId xmlns:a16="http://schemas.microsoft.com/office/drawing/2014/main" id="{7F86474D-217E-4557-B4BE-1F5D4E540489}"/>
              </a:ext>
            </a:extLst>
          </p:cNvPr>
          <p:cNvSpPr>
            <a:spLocks noGrp="1"/>
          </p:cNvSpPr>
          <p:nvPr/>
        </p:nvSpPr>
        <p:spPr>
          <a:xfrm>
            <a:off x="5429250" y="3219450"/>
            <a:ext cx="466725" cy="466725"/>
          </a:xfrm>
          <a:prstGeom prst="ellipse">
            <a:avLst/>
          </a:prstGeom>
          <a:solidFill>
            <a:srgbClr val="CE9275"/>
          </a:solidFill>
          <a:ln w="0">
            <a:noFill/>
            <a:prstDash val="solid"/>
          </a:ln>
        </p:spPr>
        <p:txBody>
          <a:bodyPr/>
          <a:lstStyle/>
          <a:p>
            <a:endParaRPr lang="en-AU"/>
          </a:p>
        </p:txBody>
      </p:sp>
      <p:sp>
        <p:nvSpPr>
          <p:cNvPr id="19" name="Rectangle 18">
            <a:extLst>
              <a:ext uri="{FF2B5EF4-FFF2-40B4-BE49-F238E27FC236}">
                <a16:creationId xmlns:a16="http://schemas.microsoft.com/office/drawing/2014/main" id="{AA03BC14-C3F6-40AD-B920-FA3582BC4167}"/>
              </a:ext>
            </a:extLst>
          </p:cNvPr>
          <p:cNvSpPr>
            <a:spLocks noGrp="1"/>
          </p:cNvSpPr>
          <p:nvPr/>
        </p:nvSpPr>
        <p:spPr>
          <a:xfrm>
            <a:off x="5448300" y="3848100"/>
            <a:ext cx="1619250" cy="304800"/>
          </a:xfrm>
          <a:prstGeom prst="rect">
            <a:avLst/>
          </a:prstGeom>
          <a:noFill/>
          <a:ln w="0">
            <a:noFill/>
            <a:prstDash val="solid"/>
          </a:ln>
        </p:spPr>
        <p:txBody>
          <a:bodyPr anchor="ctr"/>
          <a:lstStyle/>
          <a:p>
            <a:pPr algn="l">
              <a:defRPr sz="1500" b="1">
                <a:solidFill>
                  <a:srgbClr val="B8785E"/>
                </a:solidFill>
              </a:defRPr>
            </a:pPr>
            <a:r>
              <a:rPr sz="1500" b="1">
                <a:solidFill>
                  <a:srgbClr val="B8785E"/>
                </a:solidFill>
              </a:rPr>
              <a:t>REASSESS</a:t>
            </a:r>
          </a:p>
        </p:txBody>
      </p:sp>
      <p:sp>
        <p:nvSpPr>
          <p:cNvPr id="20" name="Rectangle 19">
            <a:extLst>
              <a:ext uri="{FF2B5EF4-FFF2-40B4-BE49-F238E27FC236}">
                <a16:creationId xmlns:a16="http://schemas.microsoft.com/office/drawing/2014/main" id="{AA1C79B9-73D0-422B-9F59-237FF6FDDE75}"/>
              </a:ext>
            </a:extLst>
          </p:cNvPr>
          <p:cNvSpPr>
            <a:spLocks noGrp="1"/>
          </p:cNvSpPr>
          <p:nvPr/>
        </p:nvSpPr>
        <p:spPr>
          <a:xfrm>
            <a:off x="5448300" y="4257675"/>
            <a:ext cx="1619250" cy="838200"/>
          </a:xfrm>
          <a:prstGeom prst="rect">
            <a:avLst/>
          </a:prstGeom>
          <a:noFill/>
          <a:ln w="0">
            <a:noFill/>
            <a:prstDash val="solid"/>
          </a:ln>
        </p:spPr>
        <p:txBody>
          <a:bodyPr anchor="ctr"/>
          <a:lstStyle/>
          <a:p>
            <a:pPr algn="l">
              <a:defRPr sz="1275" b="0">
                <a:solidFill>
                  <a:srgbClr val="183047"/>
                </a:solidFill>
              </a:defRPr>
            </a:pPr>
            <a:r>
              <a:rPr sz="1275" b="0">
                <a:solidFill>
                  <a:srgbClr val="183047"/>
                </a:solidFill>
              </a:rPr>
              <a:t>Confirm what remains and what matters to the patient</a:t>
            </a:r>
          </a:p>
        </p:txBody>
      </p:sp>
      <p:sp>
        <p:nvSpPr>
          <p:cNvPr id="21" name="Rectangle: Rounded Corners 20">
            <a:extLst>
              <a:ext uri="{FF2B5EF4-FFF2-40B4-BE49-F238E27FC236}">
                <a16:creationId xmlns:a16="http://schemas.microsoft.com/office/drawing/2014/main" id="{E1E47A7E-DA1D-4FE5-9786-C92D3756CD96}"/>
              </a:ext>
            </a:extLst>
          </p:cNvPr>
          <p:cNvSpPr>
            <a:spLocks noGrp="1"/>
          </p:cNvSpPr>
          <p:nvPr/>
        </p:nvSpPr>
        <p:spPr>
          <a:xfrm>
            <a:off x="7562850" y="3048000"/>
            <a:ext cx="2000250" cy="2333625"/>
          </a:xfrm>
          <a:prstGeom prst="roundRect">
            <a:avLst>
              <a:gd name="adj" fmla="val 3810"/>
            </a:avLst>
          </a:prstGeom>
          <a:solidFill>
            <a:srgbClr val="FFFFFF"/>
          </a:solidFill>
          <a:ln w="9525">
            <a:solidFill>
              <a:srgbClr val="E8C8C0"/>
            </a:solidFill>
            <a:prstDash val="solid"/>
          </a:ln>
        </p:spPr>
        <p:txBody>
          <a:bodyPr/>
          <a:lstStyle/>
          <a:p>
            <a:endParaRPr lang="en-AU"/>
          </a:p>
        </p:txBody>
      </p:sp>
      <p:sp>
        <p:nvSpPr>
          <p:cNvPr id="22" name="Rectangle 21">
            <a:extLst>
              <a:ext uri="{FF2B5EF4-FFF2-40B4-BE49-F238E27FC236}">
                <a16:creationId xmlns:a16="http://schemas.microsoft.com/office/drawing/2014/main" id="{9A8055B2-8D5A-4BFB-895B-0F6389CCD066}"/>
              </a:ext>
            </a:extLst>
          </p:cNvPr>
          <p:cNvSpPr>
            <a:spLocks noGrp="1"/>
          </p:cNvSpPr>
          <p:nvPr/>
        </p:nvSpPr>
        <p:spPr>
          <a:xfrm>
            <a:off x="7753350" y="3238500"/>
            <a:ext cx="428625" cy="428625"/>
          </a:xfrm>
          <a:prstGeom prst="rect">
            <a:avLst/>
          </a:prstGeom>
          <a:noFill/>
          <a:ln w="0">
            <a:noFill/>
            <a:prstDash val="solid"/>
          </a:ln>
        </p:spPr>
        <p:txBody>
          <a:bodyPr anchor="ctr"/>
          <a:lstStyle/>
          <a:p>
            <a:pPr algn="ctr">
              <a:defRPr sz="1725" b="1">
                <a:solidFill>
                  <a:srgbClr val="FFFFFF"/>
                </a:solidFill>
              </a:defRPr>
            </a:pPr>
            <a:r>
              <a:rPr sz="1725" b="1">
                <a:solidFill>
                  <a:srgbClr val="FFFFFF"/>
                </a:solidFill>
              </a:rPr>
              <a:t>4</a:t>
            </a:r>
          </a:p>
        </p:txBody>
      </p:sp>
      <p:sp>
        <p:nvSpPr>
          <p:cNvPr id="23" name="Oval 22">
            <a:extLst>
              <a:ext uri="{FF2B5EF4-FFF2-40B4-BE49-F238E27FC236}">
                <a16:creationId xmlns:a16="http://schemas.microsoft.com/office/drawing/2014/main" id="{1BAD6033-9DBF-4D9D-8B7C-11187D55602D}"/>
              </a:ext>
            </a:extLst>
          </p:cNvPr>
          <p:cNvSpPr>
            <a:spLocks noGrp="1"/>
          </p:cNvSpPr>
          <p:nvPr/>
        </p:nvSpPr>
        <p:spPr>
          <a:xfrm>
            <a:off x="7734300" y="3219450"/>
            <a:ext cx="466725" cy="466725"/>
          </a:xfrm>
          <a:prstGeom prst="ellipse">
            <a:avLst/>
          </a:prstGeom>
          <a:solidFill>
            <a:srgbClr val="CE9275"/>
          </a:solidFill>
          <a:ln w="0">
            <a:noFill/>
            <a:prstDash val="solid"/>
          </a:ln>
        </p:spPr>
        <p:txBody>
          <a:bodyPr/>
          <a:lstStyle/>
          <a:p>
            <a:endParaRPr lang="en-AU"/>
          </a:p>
        </p:txBody>
      </p:sp>
      <p:sp>
        <p:nvSpPr>
          <p:cNvPr id="24" name="Rectangle 23">
            <a:extLst>
              <a:ext uri="{FF2B5EF4-FFF2-40B4-BE49-F238E27FC236}">
                <a16:creationId xmlns:a16="http://schemas.microsoft.com/office/drawing/2014/main" id="{FB77A2C7-22A6-455F-A1BB-65B2B152D2AF}"/>
              </a:ext>
            </a:extLst>
          </p:cNvPr>
          <p:cNvSpPr>
            <a:spLocks noGrp="1"/>
          </p:cNvSpPr>
          <p:nvPr/>
        </p:nvSpPr>
        <p:spPr>
          <a:xfrm>
            <a:off x="7753350" y="3848100"/>
            <a:ext cx="1619250" cy="304800"/>
          </a:xfrm>
          <a:prstGeom prst="rect">
            <a:avLst/>
          </a:prstGeom>
          <a:noFill/>
          <a:ln w="0">
            <a:noFill/>
            <a:prstDash val="solid"/>
          </a:ln>
        </p:spPr>
        <p:txBody>
          <a:bodyPr anchor="ctr"/>
          <a:lstStyle/>
          <a:p>
            <a:pPr algn="l">
              <a:defRPr sz="1500" b="1">
                <a:solidFill>
                  <a:srgbClr val="B8785E"/>
                </a:solidFill>
              </a:defRPr>
            </a:pPr>
            <a:r>
              <a:rPr sz="1500" b="1">
                <a:solidFill>
                  <a:srgbClr val="B8785E"/>
                </a:solidFill>
              </a:rPr>
              <a:t>CONSIDER</a:t>
            </a:r>
          </a:p>
        </p:txBody>
      </p:sp>
      <p:sp>
        <p:nvSpPr>
          <p:cNvPr id="25" name="Rectangle 24">
            <a:extLst>
              <a:ext uri="{FF2B5EF4-FFF2-40B4-BE49-F238E27FC236}">
                <a16:creationId xmlns:a16="http://schemas.microsoft.com/office/drawing/2014/main" id="{F1096285-853E-4D88-8E41-4DB213328C12}"/>
              </a:ext>
            </a:extLst>
          </p:cNvPr>
          <p:cNvSpPr>
            <a:spLocks noGrp="1"/>
          </p:cNvSpPr>
          <p:nvPr/>
        </p:nvSpPr>
        <p:spPr>
          <a:xfrm>
            <a:off x="7753350" y="4257675"/>
            <a:ext cx="1619250" cy="838200"/>
          </a:xfrm>
          <a:prstGeom prst="rect">
            <a:avLst/>
          </a:prstGeom>
          <a:noFill/>
          <a:ln w="0">
            <a:noFill/>
            <a:prstDash val="solid"/>
          </a:ln>
        </p:spPr>
        <p:txBody>
          <a:bodyPr anchor="ctr"/>
          <a:lstStyle/>
          <a:p>
            <a:pPr algn="l">
              <a:defRPr sz="1275" b="0">
                <a:solidFill>
                  <a:srgbClr val="183047"/>
                </a:solidFill>
              </a:defRPr>
            </a:pPr>
            <a:r>
              <a:rPr sz="1275" b="0">
                <a:solidFill>
                  <a:srgbClr val="183047"/>
                </a:solidFill>
              </a:rPr>
              <a:t>Procedure only if appropriate, lawful and evidence-aligned</a:t>
            </a:r>
          </a:p>
        </p:txBody>
      </p:sp>
      <p:sp>
        <p:nvSpPr>
          <p:cNvPr id="26" name="Rectangle: Rounded Corners 25">
            <a:extLst>
              <a:ext uri="{FF2B5EF4-FFF2-40B4-BE49-F238E27FC236}">
                <a16:creationId xmlns:a16="http://schemas.microsoft.com/office/drawing/2014/main" id="{DEE38CF3-BB3B-4CDC-97F7-E84C2A1EF787}"/>
              </a:ext>
            </a:extLst>
          </p:cNvPr>
          <p:cNvSpPr>
            <a:spLocks noGrp="1"/>
          </p:cNvSpPr>
          <p:nvPr/>
        </p:nvSpPr>
        <p:spPr>
          <a:xfrm>
            <a:off x="9867900" y="3048000"/>
            <a:ext cx="2000250" cy="2333625"/>
          </a:xfrm>
          <a:prstGeom prst="roundRect">
            <a:avLst>
              <a:gd name="adj" fmla="val 3810"/>
            </a:avLst>
          </a:prstGeom>
          <a:solidFill>
            <a:srgbClr val="FFFFFF"/>
          </a:solidFill>
          <a:ln w="9525">
            <a:solidFill>
              <a:srgbClr val="E8C8C0"/>
            </a:solidFill>
            <a:prstDash val="solid"/>
          </a:ln>
        </p:spPr>
        <p:txBody>
          <a:bodyPr/>
          <a:lstStyle/>
          <a:p>
            <a:endParaRPr lang="en-AU"/>
          </a:p>
        </p:txBody>
      </p:sp>
      <p:sp>
        <p:nvSpPr>
          <p:cNvPr id="27" name="Rectangle 26">
            <a:extLst>
              <a:ext uri="{FF2B5EF4-FFF2-40B4-BE49-F238E27FC236}">
                <a16:creationId xmlns:a16="http://schemas.microsoft.com/office/drawing/2014/main" id="{9EDA0D26-76FD-442D-A4C5-36BECA4A76BD}"/>
              </a:ext>
            </a:extLst>
          </p:cNvPr>
          <p:cNvSpPr>
            <a:spLocks noGrp="1"/>
          </p:cNvSpPr>
          <p:nvPr/>
        </p:nvSpPr>
        <p:spPr>
          <a:xfrm>
            <a:off x="10058400" y="3238500"/>
            <a:ext cx="428625" cy="428625"/>
          </a:xfrm>
          <a:prstGeom prst="rect">
            <a:avLst/>
          </a:prstGeom>
          <a:noFill/>
          <a:ln w="0">
            <a:noFill/>
            <a:prstDash val="solid"/>
          </a:ln>
        </p:spPr>
        <p:txBody>
          <a:bodyPr anchor="ctr"/>
          <a:lstStyle/>
          <a:p>
            <a:pPr algn="ctr">
              <a:defRPr sz="1725" b="1">
                <a:solidFill>
                  <a:srgbClr val="FFFFFF"/>
                </a:solidFill>
              </a:defRPr>
            </a:pPr>
            <a:r>
              <a:rPr sz="1725" b="1">
                <a:solidFill>
                  <a:srgbClr val="FFFFFF"/>
                </a:solidFill>
              </a:rPr>
              <a:t>5</a:t>
            </a:r>
          </a:p>
        </p:txBody>
      </p:sp>
      <p:sp>
        <p:nvSpPr>
          <p:cNvPr id="28" name="Oval 27">
            <a:extLst>
              <a:ext uri="{FF2B5EF4-FFF2-40B4-BE49-F238E27FC236}">
                <a16:creationId xmlns:a16="http://schemas.microsoft.com/office/drawing/2014/main" id="{E135357A-4340-4916-9D85-4410E99566C6}"/>
              </a:ext>
            </a:extLst>
          </p:cNvPr>
          <p:cNvSpPr>
            <a:spLocks noGrp="1"/>
          </p:cNvSpPr>
          <p:nvPr/>
        </p:nvSpPr>
        <p:spPr>
          <a:xfrm>
            <a:off x="10039350" y="3219450"/>
            <a:ext cx="466725" cy="466725"/>
          </a:xfrm>
          <a:prstGeom prst="ellipse">
            <a:avLst/>
          </a:prstGeom>
          <a:solidFill>
            <a:srgbClr val="CE9275"/>
          </a:solidFill>
          <a:ln w="0">
            <a:noFill/>
            <a:prstDash val="solid"/>
          </a:ln>
        </p:spPr>
        <p:txBody>
          <a:bodyPr/>
          <a:lstStyle/>
          <a:p>
            <a:endParaRPr lang="en-AU"/>
          </a:p>
        </p:txBody>
      </p:sp>
      <p:sp>
        <p:nvSpPr>
          <p:cNvPr id="29" name="Rectangle 28">
            <a:extLst>
              <a:ext uri="{FF2B5EF4-FFF2-40B4-BE49-F238E27FC236}">
                <a16:creationId xmlns:a16="http://schemas.microsoft.com/office/drawing/2014/main" id="{69699F72-6144-4AA9-8138-339137549CCC}"/>
              </a:ext>
            </a:extLst>
          </p:cNvPr>
          <p:cNvSpPr>
            <a:spLocks noGrp="1"/>
          </p:cNvSpPr>
          <p:nvPr/>
        </p:nvSpPr>
        <p:spPr>
          <a:xfrm>
            <a:off x="10058400" y="3848100"/>
            <a:ext cx="1619250" cy="304800"/>
          </a:xfrm>
          <a:prstGeom prst="rect">
            <a:avLst/>
          </a:prstGeom>
          <a:noFill/>
          <a:ln w="0">
            <a:noFill/>
            <a:prstDash val="solid"/>
          </a:ln>
        </p:spPr>
        <p:txBody>
          <a:bodyPr anchor="ctr"/>
          <a:lstStyle/>
          <a:p>
            <a:pPr algn="l">
              <a:defRPr sz="1500" b="1">
                <a:solidFill>
                  <a:srgbClr val="B8785E"/>
                </a:solidFill>
              </a:defRPr>
            </a:pPr>
            <a:r>
              <a:rPr sz="1500" b="1">
                <a:solidFill>
                  <a:srgbClr val="B8785E"/>
                </a:solidFill>
              </a:rPr>
              <a:t>REVIEW</a:t>
            </a:r>
          </a:p>
        </p:txBody>
      </p:sp>
      <p:sp>
        <p:nvSpPr>
          <p:cNvPr id="30" name="Rectangle 29">
            <a:extLst>
              <a:ext uri="{FF2B5EF4-FFF2-40B4-BE49-F238E27FC236}">
                <a16:creationId xmlns:a16="http://schemas.microsoft.com/office/drawing/2014/main" id="{67B31147-F042-4AEC-88CA-08108FE3B35D}"/>
              </a:ext>
            </a:extLst>
          </p:cNvPr>
          <p:cNvSpPr>
            <a:spLocks noGrp="1"/>
          </p:cNvSpPr>
          <p:nvPr/>
        </p:nvSpPr>
        <p:spPr>
          <a:xfrm>
            <a:off x="10058400" y="4257675"/>
            <a:ext cx="1619250" cy="838200"/>
          </a:xfrm>
          <a:prstGeom prst="rect">
            <a:avLst/>
          </a:prstGeom>
          <a:noFill/>
          <a:ln w="0">
            <a:noFill/>
            <a:prstDash val="solid"/>
          </a:ln>
        </p:spPr>
        <p:txBody>
          <a:bodyPr anchor="ctr"/>
          <a:lstStyle/>
          <a:p>
            <a:pPr algn="l">
              <a:defRPr sz="1275" b="0">
                <a:solidFill>
                  <a:srgbClr val="183047"/>
                </a:solidFill>
              </a:defRPr>
            </a:pPr>
            <a:r>
              <a:rPr sz="1275" b="0">
                <a:solidFill>
                  <a:srgbClr val="183047"/>
                </a:solidFill>
              </a:rPr>
              <a:t>Measure benefit, adverse effects and whether to continue</a:t>
            </a:r>
          </a:p>
        </p:txBody>
      </p:sp>
    </p:spTree>
    <p:extLst>
      <p:ext uri="{BB962C8B-B14F-4D97-AF65-F5344CB8AC3E}">
        <p14:creationId xmlns:p14="http://schemas.microsoft.com/office/powerpoint/2010/main" val="1648033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FD704E3-5998-46DB-8C73-105706383158}"/>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5B416F38-A3B1-43EB-9DCC-800A4994D200}"/>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105B7906-D281-4617-8C6E-0B9742DB1E88}"/>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14</a:t>
            </a:r>
          </a:p>
        </p:txBody>
      </p:sp>
      <p:sp>
        <p:nvSpPr>
          <p:cNvPr id="4" name="Rectangle 3">
            <a:extLst>
              <a:ext uri="{FF2B5EF4-FFF2-40B4-BE49-F238E27FC236}">
                <a16:creationId xmlns:a16="http://schemas.microsoft.com/office/drawing/2014/main" id="{0466EF68-890B-430A-A357-785F0F3D2A09}"/>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Good consent includes the option to do nothing</a:t>
            </a:r>
          </a:p>
        </p:txBody>
      </p:sp>
      <p:sp>
        <p:nvSpPr>
          <p:cNvPr id="5" name="Rectangle 4">
            <a:extLst>
              <a:ext uri="{FF2B5EF4-FFF2-40B4-BE49-F238E27FC236}">
                <a16:creationId xmlns:a16="http://schemas.microsoft.com/office/drawing/2014/main" id="{4830CA6D-007D-4B3C-A037-00056ADC4366}"/>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A decision is informed only when benefits, uncertainty, alternatives, costs and risks are understandable.</a:t>
            </a:r>
          </a:p>
        </p:txBody>
      </p:sp>
      <p:sp>
        <p:nvSpPr>
          <p:cNvPr id="6" name="Oval 5">
            <a:extLst>
              <a:ext uri="{FF2B5EF4-FFF2-40B4-BE49-F238E27FC236}">
                <a16:creationId xmlns:a16="http://schemas.microsoft.com/office/drawing/2014/main" id="{C555494F-CA8A-4CA9-82E8-40B4B69A9623}"/>
              </a:ext>
            </a:extLst>
          </p:cNvPr>
          <p:cNvSpPr>
            <a:spLocks noGrp="1"/>
          </p:cNvSpPr>
          <p:nvPr/>
        </p:nvSpPr>
        <p:spPr>
          <a:xfrm>
            <a:off x="876300" y="3009900"/>
            <a:ext cx="95250" cy="95250"/>
          </a:xfrm>
          <a:prstGeom prst="ellipse">
            <a:avLst/>
          </a:prstGeom>
          <a:solidFill>
            <a:srgbClr val="CE9275"/>
          </a:solidFill>
          <a:ln w="0">
            <a:noFill/>
            <a:prstDash val="solid"/>
          </a:ln>
        </p:spPr>
        <p:txBody>
          <a:bodyPr/>
          <a:lstStyle/>
          <a:p>
            <a:endParaRPr lang="en-AU"/>
          </a:p>
        </p:txBody>
      </p:sp>
      <p:sp>
        <p:nvSpPr>
          <p:cNvPr id="7" name="Rectangle 6">
            <a:extLst>
              <a:ext uri="{FF2B5EF4-FFF2-40B4-BE49-F238E27FC236}">
                <a16:creationId xmlns:a16="http://schemas.microsoft.com/office/drawing/2014/main" id="{115FD8E6-D25B-484E-8E89-C9C379B38535}"/>
              </a:ext>
            </a:extLst>
          </p:cNvPr>
          <p:cNvSpPr>
            <a:spLocks noGrp="1"/>
          </p:cNvSpPr>
          <p:nvPr/>
        </p:nvSpPr>
        <p:spPr>
          <a:xfrm>
            <a:off x="1143000" y="2914650"/>
            <a:ext cx="9639300" cy="476250"/>
          </a:xfrm>
          <a:prstGeom prst="rect">
            <a:avLst/>
          </a:prstGeom>
          <a:noFill/>
          <a:ln w="0">
            <a:noFill/>
            <a:prstDash val="solid"/>
          </a:ln>
        </p:spPr>
        <p:txBody>
          <a:bodyPr anchor="ctr"/>
          <a:lstStyle/>
          <a:p>
            <a:pPr algn="l">
              <a:defRPr sz="1575" b="0">
                <a:solidFill>
                  <a:srgbClr val="183047"/>
                </a:solidFill>
              </a:defRPr>
            </a:pPr>
            <a:r>
              <a:rPr sz="1575" b="0">
                <a:solidFill>
                  <a:srgbClr val="183047"/>
                </a:solidFill>
              </a:rPr>
              <a:t>Your diagnosis—or what remains uncertain</a:t>
            </a:r>
          </a:p>
        </p:txBody>
      </p:sp>
      <p:sp>
        <p:nvSpPr>
          <p:cNvPr id="8" name="Oval 7">
            <a:extLst>
              <a:ext uri="{FF2B5EF4-FFF2-40B4-BE49-F238E27FC236}">
                <a16:creationId xmlns:a16="http://schemas.microsoft.com/office/drawing/2014/main" id="{048F0683-B272-4864-9128-E63C562DA17B}"/>
              </a:ext>
            </a:extLst>
          </p:cNvPr>
          <p:cNvSpPr>
            <a:spLocks noGrp="1"/>
          </p:cNvSpPr>
          <p:nvPr/>
        </p:nvSpPr>
        <p:spPr>
          <a:xfrm>
            <a:off x="876300" y="3486150"/>
            <a:ext cx="95250" cy="95250"/>
          </a:xfrm>
          <a:prstGeom prst="ellipse">
            <a:avLst/>
          </a:prstGeom>
          <a:solidFill>
            <a:srgbClr val="CE9275"/>
          </a:solidFill>
          <a:ln w="0">
            <a:noFill/>
            <a:prstDash val="solid"/>
          </a:ln>
        </p:spPr>
        <p:txBody>
          <a:bodyPr/>
          <a:lstStyle/>
          <a:p>
            <a:endParaRPr lang="en-AU"/>
          </a:p>
        </p:txBody>
      </p:sp>
      <p:sp>
        <p:nvSpPr>
          <p:cNvPr id="9" name="Rectangle 8">
            <a:extLst>
              <a:ext uri="{FF2B5EF4-FFF2-40B4-BE49-F238E27FC236}">
                <a16:creationId xmlns:a16="http://schemas.microsoft.com/office/drawing/2014/main" id="{B1203DBD-D134-4A72-AF12-E3F42FBC539C}"/>
              </a:ext>
            </a:extLst>
          </p:cNvPr>
          <p:cNvSpPr>
            <a:spLocks noGrp="1"/>
          </p:cNvSpPr>
          <p:nvPr/>
        </p:nvSpPr>
        <p:spPr>
          <a:xfrm>
            <a:off x="1143000" y="3390900"/>
            <a:ext cx="9639300" cy="476250"/>
          </a:xfrm>
          <a:prstGeom prst="rect">
            <a:avLst/>
          </a:prstGeom>
          <a:noFill/>
          <a:ln w="0">
            <a:noFill/>
            <a:prstDash val="solid"/>
          </a:ln>
        </p:spPr>
        <p:txBody>
          <a:bodyPr anchor="ctr"/>
          <a:lstStyle/>
          <a:p>
            <a:pPr algn="l">
              <a:defRPr sz="1575" b="0">
                <a:solidFill>
                  <a:srgbClr val="183047"/>
                </a:solidFill>
              </a:defRPr>
            </a:pPr>
            <a:r>
              <a:rPr sz="1575" b="0">
                <a:solidFill>
                  <a:srgbClr val="183047"/>
                </a:solidFill>
              </a:rPr>
              <a:t>Expected benefit in plain language, without guarantees</a:t>
            </a:r>
          </a:p>
        </p:txBody>
      </p:sp>
      <p:sp>
        <p:nvSpPr>
          <p:cNvPr id="10" name="Oval 9">
            <a:extLst>
              <a:ext uri="{FF2B5EF4-FFF2-40B4-BE49-F238E27FC236}">
                <a16:creationId xmlns:a16="http://schemas.microsoft.com/office/drawing/2014/main" id="{694E8E70-C21E-4A69-A1EF-6353F12E42A0}"/>
              </a:ext>
            </a:extLst>
          </p:cNvPr>
          <p:cNvSpPr>
            <a:spLocks noGrp="1"/>
          </p:cNvSpPr>
          <p:nvPr/>
        </p:nvSpPr>
        <p:spPr>
          <a:xfrm>
            <a:off x="876300" y="3962400"/>
            <a:ext cx="95250" cy="95250"/>
          </a:xfrm>
          <a:prstGeom prst="ellipse">
            <a:avLst/>
          </a:prstGeom>
          <a:solidFill>
            <a:srgbClr val="CE9275"/>
          </a:solidFill>
          <a:ln w="0">
            <a:noFill/>
            <a:prstDash val="solid"/>
          </a:ln>
        </p:spPr>
        <p:txBody>
          <a:bodyPr/>
          <a:lstStyle/>
          <a:p>
            <a:endParaRPr lang="en-AU"/>
          </a:p>
        </p:txBody>
      </p:sp>
      <p:sp>
        <p:nvSpPr>
          <p:cNvPr id="11" name="Rectangle 10">
            <a:extLst>
              <a:ext uri="{FF2B5EF4-FFF2-40B4-BE49-F238E27FC236}">
                <a16:creationId xmlns:a16="http://schemas.microsoft.com/office/drawing/2014/main" id="{1F1DADD3-58E2-4B73-9B96-2BA60EBDB7B6}"/>
              </a:ext>
            </a:extLst>
          </p:cNvPr>
          <p:cNvSpPr>
            <a:spLocks noGrp="1"/>
          </p:cNvSpPr>
          <p:nvPr/>
        </p:nvSpPr>
        <p:spPr>
          <a:xfrm>
            <a:off x="1143000" y="3867150"/>
            <a:ext cx="9639300" cy="476250"/>
          </a:xfrm>
          <a:prstGeom prst="rect">
            <a:avLst/>
          </a:prstGeom>
          <a:noFill/>
          <a:ln w="0">
            <a:noFill/>
            <a:prstDash val="solid"/>
          </a:ln>
        </p:spPr>
        <p:txBody>
          <a:bodyPr anchor="ctr"/>
          <a:lstStyle/>
          <a:p>
            <a:pPr algn="l">
              <a:defRPr sz="1575" b="0">
                <a:solidFill>
                  <a:srgbClr val="183047"/>
                </a:solidFill>
              </a:defRPr>
            </a:pPr>
            <a:r>
              <a:rPr sz="1575" b="0">
                <a:solidFill>
                  <a:srgbClr val="183047"/>
                </a:solidFill>
              </a:rPr>
              <a:t>Reasonable alternatives, including no procedure</a:t>
            </a:r>
          </a:p>
        </p:txBody>
      </p:sp>
      <p:sp>
        <p:nvSpPr>
          <p:cNvPr id="12" name="Oval 11">
            <a:extLst>
              <a:ext uri="{FF2B5EF4-FFF2-40B4-BE49-F238E27FC236}">
                <a16:creationId xmlns:a16="http://schemas.microsoft.com/office/drawing/2014/main" id="{5C1070B8-0E02-4F91-9372-DAC29FD9DCEC}"/>
              </a:ext>
            </a:extLst>
          </p:cNvPr>
          <p:cNvSpPr>
            <a:spLocks noGrp="1"/>
          </p:cNvSpPr>
          <p:nvPr/>
        </p:nvSpPr>
        <p:spPr>
          <a:xfrm>
            <a:off x="876300" y="4438650"/>
            <a:ext cx="95250" cy="95250"/>
          </a:xfrm>
          <a:prstGeom prst="ellipse">
            <a:avLst/>
          </a:prstGeom>
          <a:solidFill>
            <a:srgbClr val="CE9275"/>
          </a:solidFill>
          <a:ln w="0">
            <a:noFill/>
            <a:prstDash val="solid"/>
          </a:ln>
        </p:spPr>
        <p:txBody>
          <a:bodyPr/>
          <a:lstStyle/>
          <a:p>
            <a:endParaRPr lang="en-AU"/>
          </a:p>
        </p:txBody>
      </p:sp>
      <p:sp>
        <p:nvSpPr>
          <p:cNvPr id="13" name="Rectangle 12">
            <a:extLst>
              <a:ext uri="{FF2B5EF4-FFF2-40B4-BE49-F238E27FC236}">
                <a16:creationId xmlns:a16="http://schemas.microsoft.com/office/drawing/2014/main" id="{C797680D-E674-427C-8AB8-CCC5A8672DDB}"/>
              </a:ext>
            </a:extLst>
          </p:cNvPr>
          <p:cNvSpPr>
            <a:spLocks noGrp="1"/>
          </p:cNvSpPr>
          <p:nvPr/>
        </p:nvSpPr>
        <p:spPr>
          <a:xfrm>
            <a:off x="1143000" y="4343400"/>
            <a:ext cx="9639300" cy="476250"/>
          </a:xfrm>
          <a:prstGeom prst="rect">
            <a:avLst/>
          </a:prstGeom>
          <a:noFill/>
          <a:ln w="0">
            <a:noFill/>
            <a:prstDash val="solid"/>
          </a:ln>
        </p:spPr>
        <p:txBody>
          <a:bodyPr anchor="ctr"/>
          <a:lstStyle/>
          <a:p>
            <a:pPr algn="l">
              <a:defRPr sz="1575" b="0">
                <a:solidFill>
                  <a:srgbClr val="183047"/>
                </a:solidFill>
              </a:defRPr>
            </a:pPr>
            <a:r>
              <a:rPr sz="1575" b="0">
                <a:solidFill>
                  <a:srgbClr val="183047"/>
                </a:solidFill>
              </a:rPr>
              <a:t>Short- and longer-term risks; downtime and aftercare</a:t>
            </a:r>
          </a:p>
        </p:txBody>
      </p:sp>
      <p:sp>
        <p:nvSpPr>
          <p:cNvPr id="14" name="Oval 13">
            <a:extLst>
              <a:ext uri="{FF2B5EF4-FFF2-40B4-BE49-F238E27FC236}">
                <a16:creationId xmlns:a16="http://schemas.microsoft.com/office/drawing/2014/main" id="{24C0A040-7F4E-432E-B95E-81CBF8EE2DA4}"/>
              </a:ext>
            </a:extLst>
          </p:cNvPr>
          <p:cNvSpPr>
            <a:spLocks noGrp="1"/>
          </p:cNvSpPr>
          <p:nvPr/>
        </p:nvSpPr>
        <p:spPr>
          <a:xfrm>
            <a:off x="876300" y="4914900"/>
            <a:ext cx="95250" cy="95250"/>
          </a:xfrm>
          <a:prstGeom prst="ellipse">
            <a:avLst/>
          </a:prstGeom>
          <a:solidFill>
            <a:srgbClr val="CE9275"/>
          </a:solidFill>
          <a:ln w="0">
            <a:noFill/>
            <a:prstDash val="solid"/>
          </a:ln>
        </p:spPr>
        <p:txBody>
          <a:bodyPr/>
          <a:lstStyle/>
          <a:p>
            <a:endParaRPr lang="en-AU"/>
          </a:p>
        </p:txBody>
      </p:sp>
      <p:sp>
        <p:nvSpPr>
          <p:cNvPr id="15" name="Rectangle 14">
            <a:extLst>
              <a:ext uri="{FF2B5EF4-FFF2-40B4-BE49-F238E27FC236}">
                <a16:creationId xmlns:a16="http://schemas.microsoft.com/office/drawing/2014/main" id="{909ED4E3-3142-4EB9-8B84-B67C7CBEEFD7}"/>
              </a:ext>
            </a:extLst>
          </p:cNvPr>
          <p:cNvSpPr>
            <a:spLocks noGrp="1"/>
          </p:cNvSpPr>
          <p:nvPr/>
        </p:nvSpPr>
        <p:spPr>
          <a:xfrm>
            <a:off x="1143000" y="4819650"/>
            <a:ext cx="9639300" cy="476250"/>
          </a:xfrm>
          <a:prstGeom prst="rect">
            <a:avLst/>
          </a:prstGeom>
          <a:noFill/>
          <a:ln w="0">
            <a:noFill/>
            <a:prstDash val="solid"/>
          </a:ln>
        </p:spPr>
        <p:txBody>
          <a:bodyPr anchor="ctr"/>
          <a:lstStyle/>
          <a:p>
            <a:pPr algn="l">
              <a:defRPr sz="1575" b="0">
                <a:solidFill>
                  <a:srgbClr val="183047"/>
                </a:solidFill>
              </a:defRPr>
            </a:pPr>
            <a:r>
              <a:rPr sz="1575" b="0">
                <a:solidFill>
                  <a:srgbClr val="183047"/>
                </a:solidFill>
              </a:rPr>
              <a:t>Regulatory or off-label status where relevant</a:t>
            </a:r>
          </a:p>
        </p:txBody>
      </p:sp>
      <p:sp>
        <p:nvSpPr>
          <p:cNvPr id="16" name="Oval 15">
            <a:extLst>
              <a:ext uri="{FF2B5EF4-FFF2-40B4-BE49-F238E27FC236}">
                <a16:creationId xmlns:a16="http://schemas.microsoft.com/office/drawing/2014/main" id="{A48D2EDE-0B44-46E4-A869-AA07F9773DD3}"/>
              </a:ext>
            </a:extLst>
          </p:cNvPr>
          <p:cNvSpPr>
            <a:spLocks noGrp="1"/>
          </p:cNvSpPr>
          <p:nvPr/>
        </p:nvSpPr>
        <p:spPr>
          <a:xfrm>
            <a:off x="876300" y="5391150"/>
            <a:ext cx="95250" cy="95250"/>
          </a:xfrm>
          <a:prstGeom prst="ellipse">
            <a:avLst/>
          </a:prstGeom>
          <a:solidFill>
            <a:srgbClr val="CE9275"/>
          </a:solidFill>
          <a:ln w="0">
            <a:noFill/>
            <a:prstDash val="solid"/>
          </a:ln>
        </p:spPr>
        <p:txBody>
          <a:bodyPr/>
          <a:lstStyle/>
          <a:p>
            <a:endParaRPr lang="en-AU"/>
          </a:p>
        </p:txBody>
      </p:sp>
      <p:sp>
        <p:nvSpPr>
          <p:cNvPr id="17" name="Rectangle 16">
            <a:extLst>
              <a:ext uri="{FF2B5EF4-FFF2-40B4-BE49-F238E27FC236}">
                <a16:creationId xmlns:a16="http://schemas.microsoft.com/office/drawing/2014/main" id="{4780AF29-6FCD-4342-8D0F-BB69F0BE4C58}"/>
              </a:ext>
            </a:extLst>
          </p:cNvPr>
          <p:cNvSpPr>
            <a:spLocks noGrp="1"/>
          </p:cNvSpPr>
          <p:nvPr/>
        </p:nvSpPr>
        <p:spPr>
          <a:xfrm>
            <a:off x="1143000" y="5295900"/>
            <a:ext cx="9639300" cy="476250"/>
          </a:xfrm>
          <a:prstGeom prst="rect">
            <a:avLst/>
          </a:prstGeom>
          <a:noFill/>
          <a:ln w="0">
            <a:noFill/>
            <a:prstDash val="solid"/>
          </a:ln>
        </p:spPr>
        <p:txBody>
          <a:bodyPr anchor="ctr"/>
          <a:lstStyle/>
          <a:p>
            <a:pPr algn="l">
              <a:defRPr sz="1575" b="0">
                <a:solidFill>
                  <a:srgbClr val="183047"/>
                </a:solidFill>
              </a:defRPr>
            </a:pPr>
            <a:r>
              <a:rPr sz="1575" b="0">
                <a:solidFill>
                  <a:srgbClr val="183047"/>
                </a:solidFill>
              </a:rPr>
              <a:t>Total fees, likely course, review and escalation pathway</a:t>
            </a:r>
          </a:p>
        </p:txBody>
      </p:sp>
    </p:spTree>
    <p:extLst>
      <p:ext uri="{BB962C8B-B14F-4D97-AF65-F5344CB8AC3E}">
        <p14:creationId xmlns:p14="http://schemas.microsoft.com/office/powerpoint/2010/main" val="974684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2243A"/>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26CF206-2C32-42F4-A00A-5C0CCC59819D}"/>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F7F2EA"/>
                </a:solidFill>
              </a:defRPr>
            </a:pPr>
            <a:r>
              <a:rPr sz="1350" b="1">
                <a:solidFill>
                  <a:srgbClr val="F7F2EA"/>
                </a:solidFill>
              </a:rPr>
              <a:t>GÉNIALE</a:t>
            </a:r>
          </a:p>
        </p:txBody>
      </p:sp>
      <p:sp>
        <p:nvSpPr>
          <p:cNvPr id="2" name="Rectangle 1">
            <a:extLst>
              <a:ext uri="{FF2B5EF4-FFF2-40B4-BE49-F238E27FC236}">
                <a16:creationId xmlns:a16="http://schemas.microsoft.com/office/drawing/2014/main" id="{053365FB-A470-442B-B4EB-9525E7F957A3}"/>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7ACBB5E8-70C6-449F-8780-C395DDA19741}"/>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E8C8C0"/>
                </a:solidFill>
              </a:defRPr>
            </a:pPr>
            <a:r>
              <a:rPr sz="1050" b="1">
                <a:solidFill>
                  <a:srgbClr val="E8C8C0"/>
                </a:solidFill>
              </a:rPr>
              <a:t>15</a:t>
            </a:r>
          </a:p>
        </p:txBody>
      </p:sp>
      <p:sp>
        <p:nvSpPr>
          <p:cNvPr id="4" name="Rectangle 3">
            <a:extLst>
              <a:ext uri="{FF2B5EF4-FFF2-40B4-BE49-F238E27FC236}">
                <a16:creationId xmlns:a16="http://schemas.microsoft.com/office/drawing/2014/main" id="{DF93B07C-0B2B-4D60-BBD0-D0EBCE09C00F}"/>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FFFFFF"/>
                </a:solidFill>
              </a:defRPr>
            </a:pPr>
            <a:r>
              <a:rPr sz="3150" b="1">
                <a:solidFill>
                  <a:srgbClr val="FFFFFF"/>
                </a:solidFill>
              </a:rPr>
              <a:t>Some changes should be assessed promptly</a:t>
            </a:r>
          </a:p>
        </p:txBody>
      </p:sp>
      <p:sp>
        <p:nvSpPr>
          <p:cNvPr id="5" name="Rectangle 4">
            <a:extLst>
              <a:ext uri="{FF2B5EF4-FFF2-40B4-BE49-F238E27FC236}">
                <a16:creationId xmlns:a16="http://schemas.microsoft.com/office/drawing/2014/main" id="{9182D173-92CC-4F81-804F-22FCCFCBBE23}"/>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E8C8C0"/>
                </a:solidFill>
              </a:defRPr>
            </a:pPr>
            <a:r>
              <a:rPr sz="1650" b="0">
                <a:solidFill>
                  <a:srgbClr val="E8C8C0"/>
                </a:solidFill>
              </a:rPr>
              <a:t>Seek medical review rather than booking a cosmetic procedure first.</a:t>
            </a:r>
          </a:p>
        </p:txBody>
      </p:sp>
      <p:sp>
        <p:nvSpPr>
          <p:cNvPr id="6" name="Oval 5">
            <a:extLst>
              <a:ext uri="{FF2B5EF4-FFF2-40B4-BE49-F238E27FC236}">
                <a16:creationId xmlns:a16="http://schemas.microsoft.com/office/drawing/2014/main" id="{D7F5BE8B-0DC6-458B-932A-33955965B358}"/>
              </a:ext>
            </a:extLst>
          </p:cNvPr>
          <p:cNvSpPr>
            <a:spLocks noGrp="1"/>
          </p:cNvSpPr>
          <p:nvPr/>
        </p:nvSpPr>
        <p:spPr>
          <a:xfrm>
            <a:off x="895350" y="3105150"/>
            <a:ext cx="95250" cy="95250"/>
          </a:xfrm>
          <a:prstGeom prst="ellipse">
            <a:avLst/>
          </a:prstGeom>
          <a:solidFill>
            <a:srgbClr val="CE9275"/>
          </a:solidFill>
          <a:ln w="0">
            <a:noFill/>
            <a:prstDash val="solid"/>
          </a:ln>
        </p:spPr>
        <p:txBody>
          <a:bodyPr/>
          <a:lstStyle/>
          <a:p>
            <a:endParaRPr lang="en-AU"/>
          </a:p>
        </p:txBody>
      </p:sp>
      <p:sp>
        <p:nvSpPr>
          <p:cNvPr id="7" name="Rectangle 6">
            <a:extLst>
              <a:ext uri="{FF2B5EF4-FFF2-40B4-BE49-F238E27FC236}">
                <a16:creationId xmlns:a16="http://schemas.microsoft.com/office/drawing/2014/main" id="{06E598EC-5E47-46B6-A2CD-A8DCD00F57D1}"/>
              </a:ext>
            </a:extLst>
          </p:cNvPr>
          <p:cNvSpPr>
            <a:spLocks noGrp="1"/>
          </p:cNvSpPr>
          <p:nvPr/>
        </p:nvSpPr>
        <p:spPr>
          <a:xfrm>
            <a:off x="1162050" y="3009900"/>
            <a:ext cx="9734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A new lump, ulcer, persistent sore or non-healing split</a:t>
            </a:r>
          </a:p>
        </p:txBody>
      </p:sp>
      <p:sp>
        <p:nvSpPr>
          <p:cNvPr id="8" name="Oval 7">
            <a:extLst>
              <a:ext uri="{FF2B5EF4-FFF2-40B4-BE49-F238E27FC236}">
                <a16:creationId xmlns:a16="http://schemas.microsoft.com/office/drawing/2014/main" id="{826FBE8E-633E-4F8D-9710-FB48F991964D}"/>
              </a:ext>
            </a:extLst>
          </p:cNvPr>
          <p:cNvSpPr>
            <a:spLocks noGrp="1"/>
          </p:cNvSpPr>
          <p:nvPr/>
        </p:nvSpPr>
        <p:spPr>
          <a:xfrm>
            <a:off x="895350" y="3648075"/>
            <a:ext cx="95250" cy="95250"/>
          </a:xfrm>
          <a:prstGeom prst="ellipse">
            <a:avLst/>
          </a:prstGeom>
          <a:solidFill>
            <a:srgbClr val="CE9275"/>
          </a:solidFill>
          <a:ln w="0">
            <a:noFill/>
            <a:prstDash val="solid"/>
          </a:ln>
        </p:spPr>
        <p:txBody>
          <a:bodyPr/>
          <a:lstStyle/>
          <a:p>
            <a:endParaRPr lang="en-AU"/>
          </a:p>
        </p:txBody>
      </p:sp>
      <p:sp>
        <p:nvSpPr>
          <p:cNvPr id="9" name="Rectangle 8">
            <a:extLst>
              <a:ext uri="{FF2B5EF4-FFF2-40B4-BE49-F238E27FC236}">
                <a16:creationId xmlns:a16="http://schemas.microsoft.com/office/drawing/2014/main" id="{BCFA7FB3-3294-4A49-8345-9A69A3195926}"/>
              </a:ext>
            </a:extLst>
          </p:cNvPr>
          <p:cNvSpPr>
            <a:spLocks noGrp="1"/>
          </p:cNvSpPr>
          <p:nvPr/>
        </p:nvSpPr>
        <p:spPr>
          <a:xfrm>
            <a:off x="1162050" y="3552825"/>
            <a:ext cx="9734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Bleeding not clearly explained by minor trauma</a:t>
            </a:r>
          </a:p>
        </p:txBody>
      </p:sp>
      <p:sp>
        <p:nvSpPr>
          <p:cNvPr id="10" name="Oval 9">
            <a:extLst>
              <a:ext uri="{FF2B5EF4-FFF2-40B4-BE49-F238E27FC236}">
                <a16:creationId xmlns:a16="http://schemas.microsoft.com/office/drawing/2014/main" id="{401FDBAD-5D6A-460A-8199-67343062523B}"/>
              </a:ext>
            </a:extLst>
          </p:cNvPr>
          <p:cNvSpPr>
            <a:spLocks noGrp="1"/>
          </p:cNvSpPr>
          <p:nvPr/>
        </p:nvSpPr>
        <p:spPr>
          <a:xfrm>
            <a:off x="895350" y="4191000"/>
            <a:ext cx="95250" cy="95250"/>
          </a:xfrm>
          <a:prstGeom prst="ellipse">
            <a:avLst/>
          </a:prstGeom>
          <a:solidFill>
            <a:srgbClr val="CE9275"/>
          </a:solidFill>
          <a:ln w="0">
            <a:noFill/>
            <a:prstDash val="solid"/>
          </a:ln>
        </p:spPr>
        <p:txBody>
          <a:bodyPr/>
          <a:lstStyle/>
          <a:p>
            <a:endParaRPr lang="en-AU"/>
          </a:p>
        </p:txBody>
      </p:sp>
      <p:sp>
        <p:nvSpPr>
          <p:cNvPr id="11" name="Rectangle 10">
            <a:extLst>
              <a:ext uri="{FF2B5EF4-FFF2-40B4-BE49-F238E27FC236}">
                <a16:creationId xmlns:a16="http://schemas.microsoft.com/office/drawing/2014/main" id="{B4ACBC9E-03D0-43A3-BF7C-847FFC690048}"/>
              </a:ext>
            </a:extLst>
          </p:cNvPr>
          <p:cNvSpPr>
            <a:spLocks noGrp="1"/>
          </p:cNvSpPr>
          <p:nvPr/>
        </p:nvSpPr>
        <p:spPr>
          <a:xfrm>
            <a:off x="1162050" y="4095750"/>
            <a:ext cx="9734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A changing pigmented, thickened, white or red area</a:t>
            </a:r>
          </a:p>
        </p:txBody>
      </p:sp>
      <p:sp>
        <p:nvSpPr>
          <p:cNvPr id="12" name="Oval 11">
            <a:extLst>
              <a:ext uri="{FF2B5EF4-FFF2-40B4-BE49-F238E27FC236}">
                <a16:creationId xmlns:a16="http://schemas.microsoft.com/office/drawing/2014/main" id="{164EA472-7EBF-482D-BE6B-CC7DF1150EDD}"/>
              </a:ext>
            </a:extLst>
          </p:cNvPr>
          <p:cNvSpPr>
            <a:spLocks noGrp="1"/>
          </p:cNvSpPr>
          <p:nvPr/>
        </p:nvSpPr>
        <p:spPr>
          <a:xfrm>
            <a:off x="895350" y="4733925"/>
            <a:ext cx="95250" cy="95250"/>
          </a:xfrm>
          <a:prstGeom prst="ellipse">
            <a:avLst/>
          </a:prstGeom>
          <a:solidFill>
            <a:srgbClr val="CE9275"/>
          </a:solidFill>
          <a:ln w="0">
            <a:noFill/>
            <a:prstDash val="solid"/>
          </a:ln>
        </p:spPr>
        <p:txBody>
          <a:bodyPr/>
          <a:lstStyle/>
          <a:p>
            <a:endParaRPr lang="en-AU"/>
          </a:p>
        </p:txBody>
      </p:sp>
      <p:sp>
        <p:nvSpPr>
          <p:cNvPr id="13" name="Rectangle 12">
            <a:extLst>
              <a:ext uri="{FF2B5EF4-FFF2-40B4-BE49-F238E27FC236}">
                <a16:creationId xmlns:a16="http://schemas.microsoft.com/office/drawing/2014/main" id="{325390A4-D231-4569-BFEF-4EC9F5CDF622}"/>
              </a:ext>
            </a:extLst>
          </p:cNvPr>
          <p:cNvSpPr>
            <a:spLocks noGrp="1"/>
          </p:cNvSpPr>
          <p:nvPr/>
        </p:nvSpPr>
        <p:spPr>
          <a:xfrm>
            <a:off x="1162050" y="4638675"/>
            <a:ext cx="9734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Severe pain, rapidly increasing swelling, fever or discharge</a:t>
            </a:r>
          </a:p>
        </p:txBody>
      </p:sp>
      <p:sp>
        <p:nvSpPr>
          <p:cNvPr id="14" name="Oval 13">
            <a:extLst>
              <a:ext uri="{FF2B5EF4-FFF2-40B4-BE49-F238E27FC236}">
                <a16:creationId xmlns:a16="http://schemas.microsoft.com/office/drawing/2014/main" id="{D727EFEA-F981-41DA-9FB7-97693FCBADC0}"/>
              </a:ext>
            </a:extLst>
          </p:cNvPr>
          <p:cNvSpPr>
            <a:spLocks noGrp="1"/>
          </p:cNvSpPr>
          <p:nvPr/>
        </p:nvSpPr>
        <p:spPr>
          <a:xfrm>
            <a:off x="895350" y="5276850"/>
            <a:ext cx="95250" cy="95250"/>
          </a:xfrm>
          <a:prstGeom prst="ellipse">
            <a:avLst/>
          </a:prstGeom>
          <a:solidFill>
            <a:srgbClr val="CE9275"/>
          </a:solidFill>
          <a:ln w="0">
            <a:noFill/>
            <a:prstDash val="solid"/>
          </a:ln>
        </p:spPr>
        <p:txBody>
          <a:bodyPr/>
          <a:lstStyle/>
          <a:p>
            <a:endParaRPr lang="en-AU"/>
          </a:p>
        </p:txBody>
      </p:sp>
      <p:sp>
        <p:nvSpPr>
          <p:cNvPr id="15" name="Rectangle 14">
            <a:extLst>
              <a:ext uri="{FF2B5EF4-FFF2-40B4-BE49-F238E27FC236}">
                <a16:creationId xmlns:a16="http://schemas.microsoft.com/office/drawing/2014/main" id="{E4085D64-98C7-44CF-9EC6-2CB8A72C397F}"/>
              </a:ext>
            </a:extLst>
          </p:cNvPr>
          <p:cNvSpPr>
            <a:spLocks noGrp="1"/>
          </p:cNvSpPr>
          <p:nvPr/>
        </p:nvSpPr>
        <p:spPr>
          <a:xfrm>
            <a:off x="1162050" y="5181600"/>
            <a:ext cx="9734550" cy="476250"/>
          </a:xfrm>
          <a:prstGeom prst="rect">
            <a:avLst/>
          </a:prstGeom>
          <a:noFill/>
          <a:ln w="0">
            <a:noFill/>
            <a:prstDash val="solid"/>
          </a:ln>
        </p:spPr>
        <p:txBody>
          <a:bodyPr anchor="ctr"/>
          <a:lstStyle/>
          <a:p>
            <a:pPr algn="l">
              <a:defRPr sz="1650" b="0">
                <a:solidFill>
                  <a:srgbClr val="F7F2EA"/>
                </a:solidFill>
              </a:defRPr>
            </a:pPr>
            <a:r>
              <a:rPr sz="1650" b="0">
                <a:solidFill>
                  <a:srgbClr val="F7F2EA"/>
                </a:solidFill>
              </a:rPr>
              <a:t>Progressive fusion, narrowing or loss of normal architecture</a:t>
            </a:r>
          </a:p>
        </p:txBody>
      </p:sp>
    </p:spTree>
    <p:extLst>
      <p:ext uri="{BB962C8B-B14F-4D97-AF65-F5344CB8AC3E}">
        <p14:creationId xmlns:p14="http://schemas.microsoft.com/office/powerpoint/2010/main" val="10701175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2EA"/>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C62AAA01-20C3-44A6-BC00-28BFBAE5F517}"/>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12243A"/>
                </a:solidFill>
              </a:defRPr>
            </a:pPr>
            <a:r>
              <a:rPr sz="1350" b="1">
                <a:solidFill>
                  <a:srgbClr val="12243A"/>
                </a:solidFill>
              </a:rPr>
              <a:t>GÉNIALE</a:t>
            </a:r>
          </a:p>
        </p:txBody>
      </p:sp>
      <p:sp>
        <p:nvSpPr>
          <p:cNvPr id="2" name="Rectangle 1">
            <a:extLst>
              <a:ext uri="{FF2B5EF4-FFF2-40B4-BE49-F238E27FC236}">
                <a16:creationId xmlns:a16="http://schemas.microsoft.com/office/drawing/2014/main" id="{0E275487-5C71-48FE-A41F-9DEFEF804F99}"/>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33ECA399-59A4-462C-A90B-25086229CB96}"/>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607080"/>
                </a:solidFill>
              </a:defRPr>
            </a:pPr>
            <a:r>
              <a:rPr sz="1050" b="1">
                <a:solidFill>
                  <a:srgbClr val="607080"/>
                </a:solidFill>
              </a:rPr>
              <a:t>16</a:t>
            </a:r>
          </a:p>
        </p:txBody>
      </p:sp>
      <p:sp>
        <p:nvSpPr>
          <p:cNvPr id="4" name="Rectangle 3">
            <a:extLst>
              <a:ext uri="{FF2B5EF4-FFF2-40B4-BE49-F238E27FC236}">
                <a16:creationId xmlns:a16="http://schemas.microsoft.com/office/drawing/2014/main" id="{EC120759-2C54-4BE9-A975-03C10A659411}"/>
              </a:ext>
            </a:extLst>
          </p:cNvPr>
          <p:cNvSpPr>
            <a:spLocks noGrp="1"/>
          </p:cNvSpPr>
          <p:nvPr/>
        </p:nvSpPr>
        <p:spPr>
          <a:xfrm>
            <a:off x="685800" y="1000125"/>
            <a:ext cx="10715625" cy="1066800"/>
          </a:xfrm>
          <a:prstGeom prst="rect">
            <a:avLst/>
          </a:prstGeom>
          <a:noFill/>
          <a:ln w="0">
            <a:noFill/>
            <a:prstDash val="solid"/>
          </a:ln>
        </p:spPr>
        <p:txBody>
          <a:bodyPr anchor="ctr"/>
          <a:lstStyle/>
          <a:p>
            <a:pPr algn="l">
              <a:defRPr sz="3150" b="1">
                <a:solidFill>
                  <a:srgbClr val="12243A"/>
                </a:solidFill>
              </a:defRPr>
            </a:pPr>
            <a:r>
              <a:rPr sz="3150" b="1">
                <a:solidFill>
                  <a:srgbClr val="12243A"/>
                </a:solidFill>
              </a:rPr>
              <a:t>Bring these questions to your consultation</a:t>
            </a:r>
          </a:p>
        </p:txBody>
      </p:sp>
      <p:sp>
        <p:nvSpPr>
          <p:cNvPr id="5" name="Rectangle 4">
            <a:extLst>
              <a:ext uri="{FF2B5EF4-FFF2-40B4-BE49-F238E27FC236}">
                <a16:creationId xmlns:a16="http://schemas.microsoft.com/office/drawing/2014/main" id="{54B22A74-CC57-40AF-B670-B738C0829F77}"/>
              </a:ext>
            </a:extLst>
          </p:cNvPr>
          <p:cNvSpPr>
            <a:spLocks noGrp="1"/>
          </p:cNvSpPr>
          <p:nvPr/>
        </p:nvSpPr>
        <p:spPr>
          <a:xfrm>
            <a:off x="685800" y="2095500"/>
            <a:ext cx="10001250" cy="533400"/>
          </a:xfrm>
          <a:prstGeom prst="rect">
            <a:avLst/>
          </a:prstGeom>
          <a:noFill/>
          <a:ln w="0">
            <a:noFill/>
            <a:prstDash val="solid"/>
          </a:ln>
        </p:spPr>
        <p:txBody>
          <a:bodyPr anchor="ctr"/>
          <a:lstStyle/>
          <a:p>
            <a:pPr algn="l">
              <a:defRPr sz="1650" b="0">
                <a:solidFill>
                  <a:srgbClr val="607080"/>
                </a:solidFill>
              </a:defRPr>
            </a:pPr>
            <a:r>
              <a:rPr sz="1650" b="0">
                <a:solidFill>
                  <a:srgbClr val="607080"/>
                </a:solidFill>
              </a:rPr>
              <a:t>The best plan should make sense before any treatment begins.</a:t>
            </a:r>
          </a:p>
        </p:txBody>
      </p:sp>
      <p:sp>
        <p:nvSpPr>
          <p:cNvPr id="6" name="Rectangle 5">
            <a:extLst>
              <a:ext uri="{FF2B5EF4-FFF2-40B4-BE49-F238E27FC236}">
                <a16:creationId xmlns:a16="http://schemas.microsoft.com/office/drawing/2014/main" id="{263F7527-03A5-4D8E-B133-05E1A9005FF1}"/>
              </a:ext>
            </a:extLst>
          </p:cNvPr>
          <p:cNvSpPr>
            <a:spLocks noGrp="1"/>
          </p:cNvSpPr>
          <p:nvPr/>
        </p:nvSpPr>
        <p:spPr>
          <a:xfrm>
            <a:off x="685800" y="2914650"/>
            <a:ext cx="457200" cy="495300"/>
          </a:xfrm>
          <a:prstGeom prst="rect">
            <a:avLst/>
          </a:prstGeom>
          <a:noFill/>
          <a:ln w="0">
            <a:noFill/>
            <a:prstDash val="solid"/>
          </a:ln>
        </p:spPr>
        <p:txBody>
          <a:bodyPr anchor="ctr"/>
          <a:lstStyle/>
          <a:p>
            <a:pPr algn="l">
              <a:defRPr sz="1350" b="1">
                <a:solidFill>
                  <a:srgbClr val="B8785E"/>
                </a:solidFill>
              </a:defRPr>
            </a:pPr>
            <a:r>
              <a:rPr sz="1350" b="1">
                <a:solidFill>
                  <a:srgbClr val="B8785E"/>
                </a:solidFill>
              </a:rPr>
              <a:t>01</a:t>
            </a:r>
          </a:p>
        </p:txBody>
      </p:sp>
      <p:sp>
        <p:nvSpPr>
          <p:cNvPr id="7" name="Rectangle 6">
            <a:extLst>
              <a:ext uri="{FF2B5EF4-FFF2-40B4-BE49-F238E27FC236}">
                <a16:creationId xmlns:a16="http://schemas.microsoft.com/office/drawing/2014/main" id="{C5146F11-781F-487E-AF73-74A3A69AAEE0}"/>
              </a:ext>
            </a:extLst>
          </p:cNvPr>
          <p:cNvSpPr>
            <a:spLocks noGrp="1"/>
          </p:cNvSpPr>
          <p:nvPr/>
        </p:nvSpPr>
        <p:spPr>
          <a:xfrm>
            <a:off x="1238250" y="2914650"/>
            <a:ext cx="4619625" cy="495300"/>
          </a:xfrm>
          <a:prstGeom prst="rect">
            <a:avLst/>
          </a:prstGeom>
          <a:noFill/>
          <a:ln w="0">
            <a:noFill/>
            <a:prstDash val="solid"/>
          </a:ln>
        </p:spPr>
        <p:txBody>
          <a:bodyPr anchor="ctr"/>
          <a:lstStyle/>
          <a:p>
            <a:pPr algn="l">
              <a:defRPr sz="1575" b="1">
                <a:solidFill>
                  <a:srgbClr val="12243A"/>
                </a:solidFill>
              </a:defRPr>
            </a:pPr>
            <a:r>
              <a:rPr sz="1575" b="1">
                <a:solidFill>
                  <a:srgbClr val="12243A"/>
                </a:solidFill>
              </a:rPr>
              <a:t>What is the working diagnosis?</a:t>
            </a:r>
          </a:p>
        </p:txBody>
      </p:sp>
      <p:sp>
        <p:nvSpPr>
          <p:cNvPr id="8" name="Rectangle 7">
            <a:extLst>
              <a:ext uri="{FF2B5EF4-FFF2-40B4-BE49-F238E27FC236}">
                <a16:creationId xmlns:a16="http://schemas.microsoft.com/office/drawing/2014/main" id="{BAA3F78D-B907-4E4E-A795-E96D12C330C5}"/>
              </a:ext>
            </a:extLst>
          </p:cNvPr>
          <p:cNvSpPr>
            <a:spLocks noGrp="1"/>
          </p:cNvSpPr>
          <p:nvPr/>
        </p:nvSpPr>
        <p:spPr>
          <a:xfrm>
            <a:off x="1238250" y="3505200"/>
            <a:ext cx="4286250" cy="19050"/>
          </a:xfrm>
          <a:prstGeom prst="rect">
            <a:avLst/>
          </a:prstGeom>
          <a:solidFill>
            <a:srgbClr val="E8C8C0"/>
          </a:solidFill>
          <a:ln w="0">
            <a:noFill/>
            <a:prstDash val="solid"/>
          </a:ln>
        </p:spPr>
        <p:txBody>
          <a:bodyPr/>
          <a:lstStyle/>
          <a:p>
            <a:endParaRPr lang="en-AU"/>
          </a:p>
        </p:txBody>
      </p:sp>
      <p:sp>
        <p:nvSpPr>
          <p:cNvPr id="9" name="Rectangle 8">
            <a:extLst>
              <a:ext uri="{FF2B5EF4-FFF2-40B4-BE49-F238E27FC236}">
                <a16:creationId xmlns:a16="http://schemas.microsoft.com/office/drawing/2014/main" id="{05A9BBAF-B8EC-4B9C-A493-FB66D187B1D2}"/>
              </a:ext>
            </a:extLst>
          </p:cNvPr>
          <p:cNvSpPr>
            <a:spLocks noGrp="1"/>
          </p:cNvSpPr>
          <p:nvPr/>
        </p:nvSpPr>
        <p:spPr>
          <a:xfrm>
            <a:off x="6096000" y="2914650"/>
            <a:ext cx="457200" cy="495300"/>
          </a:xfrm>
          <a:prstGeom prst="rect">
            <a:avLst/>
          </a:prstGeom>
          <a:noFill/>
          <a:ln w="0">
            <a:noFill/>
            <a:prstDash val="solid"/>
          </a:ln>
        </p:spPr>
        <p:txBody>
          <a:bodyPr anchor="ctr"/>
          <a:lstStyle/>
          <a:p>
            <a:pPr algn="l">
              <a:defRPr sz="1350" b="1">
                <a:solidFill>
                  <a:srgbClr val="B8785E"/>
                </a:solidFill>
              </a:defRPr>
            </a:pPr>
            <a:r>
              <a:rPr sz="1350" b="1">
                <a:solidFill>
                  <a:srgbClr val="B8785E"/>
                </a:solidFill>
              </a:rPr>
              <a:t>02</a:t>
            </a:r>
          </a:p>
        </p:txBody>
      </p:sp>
      <p:sp>
        <p:nvSpPr>
          <p:cNvPr id="10" name="Rectangle 9">
            <a:extLst>
              <a:ext uri="{FF2B5EF4-FFF2-40B4-BE49-F238E27FC236}">
                <a16:creationId xmlns:a16="http://schemas.microsoft.com/office/drawing/2014/main" id="{90CA12F9-FE7D-4690-9522-2BD15F77756A}"/>
              </a:ext>
            </a:extLst>
          </p:cNvPr>
          <p:cNvSpPr>
            <a:spLocks noGrp="1"/>
          </p:cNvSpPr>
          <p:nvPr/>
        </p:nvSpPr>
        <p:spPr>
          <a:xfrm>
            <a:off x="6648450" y="2914650"/>
            <a:ext cx="4619625" cy="495300"/>
          </a:xfrm>
          <a:prstGeom prst="rect">
            <a:avLst/>
          </a:prstGeom>
          <a:noFill/>
          <a:ln w="0">
            <a:noFill/>
            <a:prstDash val="solid"/>
          </a:ln>
        </p:spPr>
        <p:txBody>
          <a:bodyPr anchor="ctr"/>
          <a:lstStyle/>
          <a:p>
            <a:pPr algn="l">
              <a:defRPr sz="1575" b="1">
                <a:solidFill>
                  <a:srgbClr val="12243A"/>
                </a:solidFill>
              </a:defRPr>
            </a:pPr>
            <a:r>
              <a:rPr sz="1575" b="1">
                <a:solidFill>
                  <a:srgbClr val="12243A"/>
                </a:solidFill>
              </a:rPr>
              <a:t>Could this be lichen sclerosus or another skin condition?</a:t>
            </a:r>
          </a:p>
        </p:txBody>
      </p:sp>
      <p:sp>
        <p:nvSpPr>
          <p:cNvPr id="11" name="Rectangle 10">
            <a:extLst>
              <a:ext uri="{FF2B5EF4-FFF2-40B4-BE49-F238E27FC236}">
                <a16:creationId xmlns:a16="http://schemas.microsoft.com/office/drawing/2014/main" id="{8002578F-5B4B-4D16-A875-7575EB2B9881}"/>
              </a:ext>
            </a:extLst>
          </p:cNvPr>
          <p:cNvSpPr>
            <a:spLocks noGrp="1"/>
          </p:cNvSpPr>
          <p:nvPr/>
        </p:nvSpPr>
        <p:spPr>
          <a:xfrm>
            <a:off x="6648450" y="3505200"/>
            <a:ext cx="4286250" cy="19050"/>
          </a:xfrm>
          <a:prstGeom prst="rect">
            <a:avLst/>
          </a:prstGeom>
          <a:solidFill>
            <a:srgbClr val="E8C8C0"/>
          </a:solidFill>
          <a:ln w="0">
            <a:noFill/>
            <a:prstDash val="solid"/>
          </a:ln>
        </p:spPr>
        <p:txBody>
          <a:bodyPr/>
          <a:lstStyle/>
          <a:p>
            <a:endParaRPr lang="en-AU"/>
          </a:p>
        </p:txBody>
      </p:sp>
      <p:sp>
        <p:nvSpPr>
          <p:cNvPr id="12" name="Rectangle 11">
            <a:extLst>
              <a:ext uri="{FF2B5EF4-FFF2-40B4-BE49-F238E27FC236}">
                <a16:creationId xmlns:a16="http://schemas.microsoft.com/office/drawing/2014/main" id="{177B4019-60AB-4318-BDE2-5D702D10C8FF}"/>
              </a:ext>
            </a:extLst>
          </p:cNvPr>
          <p:cNvSpPr>
            <a:spLocks noGrp="1"/>
          </p:cNvSpPr>
          <p:nvPr/>
        </p:nvSpPr>
        <p:spPr>
          <a:xfrm>
            <a:off x="685800" y="3829050"/>
            <a:ext cx="457200" cy="495300"/>
          </a:xfrm>
          <a:prstGeom prst="rect">
            <a:avLst/>
          </a:prstGeom>
          <a:noFill/>
          <a:ln w="0">
            <a:noFill/>
            <a:prstDash val="solid"/>
          </a:ln>
        </p:spPr>
        <p:txBody>
          <a:bodyPr anchor="ctr"/>
          <a:lstStyle/>
          <a:p>
            <a:pPr algn="l">
              <a:defRPr sz="1350" b="1">
                <a:solidFill>
                  <a:srgbClr val="B8785E"/>
                </a:solidFill>
              </a:defRPr>
            </a:pPr>
            <a:r>
              <a:rPr sz="1350" b="1">
                <a:solidFill>
                  <a:srgbClr val="B8785E"/>
                </a:solidFill>
              </a:rPr>
              <a:t>03</a:t>
            </a:r>
          </a:p>
        </p:txBody>
      </p:sp>
      <p:sp>
        <p:nvSpPr>
          <p:cNvPr id="13" name="Rectangle 12">
            <a:extLst>
              <a:ext uri="{FF2B5EF4-FFF2-40B4-BE49-F238E27FC236}">
                <a16:creationId xmlns:a16="http://schemas.microsoft.com/office/drawing/2014/main" id="{5147A2A3-C7E8-4539-A754-D39116C5BE4A}"/>
              </a:ext>
            </a:extLst>
          </p:cNvPr>
          <p:cNvSpPr>
            <a:spLocks noGrp="1"/>
          </p:cNvSpPr>
          <p:nvPr/>
        </p:nvSpPr>
        <p:spPr>
          <a:xfrm>
            <a:off x="1238250" y="3829050"/>
            <a:ext cx="4619625" cy="495300"/>
          </a:xfrm>
          <a:prstGeom prst="rect">
            <a:avLst/>
          </a:prstGeom>
          <a:noFill/>
          <a:ln w="0">
            <a:noFill/>
            <a:prstDash val="solid"/>
          </a:ln>
        </p:spPr>
        <p:txBody>
          <a:bodyPr anchor="ctr"/>
          <a:lstStyle/>
          <a:p>
            <a:pPr algn="l">
              <a:defRPr sz="1575" b="1">
                <a:solidFill>
                  <a:srgbClr val="12243A"/>
                </a:solidFill>
              </a:defRPr>
            </a:pPr>
            <a:r>
              <a:rPr sz="1575" b="1">
                <a:solidFill>
                  <a:srgbClr val="12243A"/>
                </a:solidFill>
              </a:rPr>
              <a:t>What are the conservative options?</a:t>
            </a:r>
          </a:p>
        </p:txBody>
      </p:sp>
      <p:sp>
        <p:nvSpPr>
          <p:cNvPr id="14" name="Rectangle 13">
            <a:extLst>
              <a:ext uri="{FF2B5EF4-FFF2-40B4-BE49-F238E27FC236}">
                <a16:creationId xmlns:a16="http://schemas.microsoft.com/office/drawing/2014/main" id="{5A1DE185-DE34-43A7-85DC-AA79F1E27B42}"/>
              </a:ext>
            </a:extLst>
          </p:cNvPr>
          <p:cNvSpPr>
            <a:spLocks noGrp="1"/>
          </p:cNvSpPr>
          <p:nvPr/>
        </p:nvSpPr>
        <p:spPr>
          <a:xfrm>
            <a:off x="1238250" y="4419600"/>
            <a:ext cx="4286250" cy="19050"/>
          </a:xfrm>
          <a:prstGeom prst="rect">
            <a:avLst/>
          </a:prstGeom>
          <a:solidFill>
            <a:srgbClr val="E8C8C0"/>
          </a:solidFill>
          <a:ln w="0">
            <a:noFill/>
            <a:prstDash val="solid"/>
          </a:ln>
        </p:spPr>
        <p:txBody>
          <a:bodyPr/>
          <a:lstStyle/>
          <a:p>
            <a:endParaRPr lang="en-AU"/>
          </a:p>
        </p:txBody>
      </p:sp>
      <p:sp>
        <p:nvSpPr>
          <p:cNvPr id="15" name="Rectangle 14">
            <a:extLst>
              <a:ext uri="{FF2B5EF4-FFF2-40B4-BE49-F238E27FC236}">
                <a16:creationId xmlns:a16="http://schemas.microsoft.com/office/drawing/2014/main" id="{966EEE31-AE65-43BB-8D35-6BD3DC54CEB2}"/>
              </a:ext>
            </a:extLst>
          </p:cNvPr>
          <p:cNvSpPr>
            <a:spLocks noGrp="1"/>
          </p:cNvSpPr>
          <p:nvPr/>
        </p:nvSpPr>
        <p:spPr>
          <a:xfrm>
            <a:off x="6096000" y="3829050"/>
            <a:ext cx="457200" cy="495300"/>
          </a:xfrm>
          <a:prstGeom prst="rect">
            <a:avLst/>
          </a:prstGeom>
          <a:noFill/>
          <a:ln w="0">
            <a:noFill/>
            <a:prstDash val="solid"/>
          </a:ln>
        </p:spPr>
        <p:txBody>
          <a:bodyPr anchor="ctr"/>
          <a:lstStyle/>
          <a:p>
            <a:pPr algn="l">
              <a:defRPr sz="1350" b="1">
                <a:solidFill>
                  <a:srgbClr val="B8785E"/>
                </a:solidFill>
              </a:defRPr>
            </a:pPr>
            <a:r>
              <a:rPr sz="1350" b="1">
                <a:solidFill>
                  <a:srgbClr val="B8785E"/>
                </a:solidFill>
              </a:rPr>
              <a:t>04</a:t>
            </a:r>
          </a:p>
        </p:txBody>
      </p:sp>
      <p:sp>
        <p:nvSpPr>
          <p:cNvPr id="16" name="Rectangle 15">
            <a:extLst>
              <a:ext uri="{FF2B5EF4-FFF2-40B4-BE49-F238E27FC236}">
                <a16:creationId xmlns:a16="http://schemas.microsoft.com/office/drawing/2014/main" id="{EEF5FC5E-7C7C-4B79-94E4-810F61ABA641}"/>
              </a:ext>
            </a:extLst>
          </p:cNvPr>
          <p:cNvSpPr>
            <a:spLocks noGrp="1"/>
          </p:cNvSpPr>
          <p:nvPr/>
        </p:nvSpPr>
        <p:spPr>
          <a:xfrm>
            <a:off x="6648450" y="3829050"/>
            <a:ext cx="4619625" cy="495300"/>
          </a:xfrm>
          <a:prstGeom prst="rect">
            <a:avLst/>
          </a:prstGeom>
          <a:noFill/>
          <a:ln w="0">
            <a:noFill/>
            <a:prstDash val="solid"/>
          </a:ln>
        </p:spPr>
        <p:txBody>
          <a:bodyPr anchor="ctr"/>
          <a:lstStyle/>
          <a:p>
            <a:pPr algn="l">
              <a:defRPr sz="1575" b="1">
                <a:solidFill>
                  <a:srgbClr val="12243A"/>
                </a:solidFill>
              </a:defRPr>
            </a:pPr>
            <a:r>
              <a:rPr sz="1575" b="1">
                <a:solidFill>
                  <a:srgbClr val="12243A"/>
                </a:solidFill>
              </a:rPr>
              <a:t>What evidence supports the procedure for my concern?</a:t>
            </a:r>
          </a:p>
        </p:txBody>
      </p:sp>
      <p:sp>
        <p:nvSpPr>
          <p:cNvPr id="17" name="Rectangle 16">
            <a:extLst>
              <a:ext uri="{FF2B5EF4-FFF2-40B4-BE49-F238E27FC236}">
                <a16:creationId xmlns:a16="http://schemas.microsoft.com/office/drawing/2014/main" id="{A7E83AF6-1F27-47D6-AF83-C53C7B1680CB}"/>
              </a:ext>
            </a:extLst>
          </p:cNvPr>
          <p:cNvSpPr>
            <a:spLocks noGrp="1"/>
          </p:cNvSpPr>
          <p:nvPr/>
        </p:nvSpPr>
        <p:spPr>
          <a:xfrm>
            <a:off x="6648450" y="4419600"/>
            <a:ext cx="4286250" cy="19050"/>
          </a:xfrm>
          <a:prstGeom prst="rect">
            <a:avLst/>
          </a:prstGeom>
          <a:solidFill>
            <a:srgbClr val="E8C8C0"/>
          </a:solidFill>
          <a:ln w="0">
            <a:noFill/>
            <a:prstDash val="solid"/>
          </a:ln>
        </p:spPr>
        <p:txBody>
          <a:bodyPr/>
          <a:lstStyle/>
          <a:p>
            <a:endParaRPr lang="en-AU"/>
          </a:p>
        </p:txBody>
      </p:sp>
      <p:sp>
        <p:nvSpPr>
          <p:cNvPr id="18" name="Rectangle 17">
            <a:extLst>
              <a:ext uri="{FF2B5EF4-FFF2-40B4-BE49-F238E27FC236}">
                <a16:creationId xmlns:a16="http://schemas.microsoft.com/office/drawing/2014/main" id="{A72C3461-D0A4-4D6B-9021-FB510C1DDE02}"/>
              </a:ext>
            </a:extLst>
          </p:cNvPr>
          <p:cNvSpPr>
            <a:spLocks noGrp="1"/>
          </p:cNvSpPr>
          <p:nvPr/>
        </p:nvSpPr>
        <p:spPr>
          <a:xfrm>
            <a:off x="685800" y="4743450"/>
            <a:ext cx="457200" cy="495300"/>
          </a:xfrm>
          <a:prstGeom prst="rect">
            <a:avLst/>
          </a:prstGeom>
          <a:noFill/>
          <a:ln w="0">
            <a:noFill/>
            <a:prstDash val="solid"/>
          </a:ln>
        </p:spPr>
        <p:txBody>
          <a:bodyPr anchor="ctr"/>
          <a:lstStyle/>
          <a:p>
            <a:pPr algn="l">
              <a:defRPr sz="1350" b="1">
                <a:solidFill>
                  <a:srgbClr val="B8785E"/>
                </a:solidFill>
              </a:defRPr>
            </a:pPr>
            <a:r>
              <a:rPr sz="1350" b="1">
                <a:solidFill>
                  <a:srgbClr val="B8785E"/>
                </a:solidFill>
              </a:rPr>
              <a:t>05</a:t>
            </a:r>
          </a:p>
        </p:txBody>
      </p:sp>
      <p:sp>
        <p:nvSpPr>
          <p:cNvPr id="19" name="Rectangle 18">
            <a:extLst>
              <a:ext uri="{FF2B5EF4-FFF2-40B4-BE49-F238E27FC236}">
                <a16:creationId xmlns:a16="http://schemas.microsoft.com/office/drawing/2014/main" id="{9E7CE9C4-8A2E-4E31-9E73-0CBA8315E8F4}"/>
              </a:ext>
            </a:extLst>
          </p:cNvPr>
          <p:cNvSpPr>
            <a:spLocks noGrp="1"/>
          </p:cNvSpPr>
          <p:nvPr/>
        </p:nvSpPr>
        <p:spPr>
          <a:xfrm>
            <a:off x="1238250" y="4743450"/>
            <a:ext cx="4619625" cy="495300"/>
          </a:xfrm>
          <a:prstGeom prst="rect">
            <a:avLst/>
          </a:prstGeom>
          <a:noFill/>
          <a:ln w="0">
            <a:noFill/>
            <a:prstDash val="solid"/>
          </a:ln>
        </p:spPr>
        <p:txBody>
          <a:bodyPr anchor="ctr"/>
          <a:lstStyle/>
          <a:p>
            <a:pPr algn="l">
              <a:defRPr sz="1575" b="1">
                <a:solidFill>
                  <a:srgbClr val="12243A"/>
                </a:solidFill>
              </a:defRPr>
            </a:pPr>
            <a:r>
              <a:rPr sz="1575" b="1">
                <a:solidFill>
                  <a:srgbClr val="12243A"/>
                </a:solidFill>
              </a:rPr>
              <a:t>Is the product or device approved for this exact use?</a:t>
            </a:r>
          </a:p>
        </p:txBody>
      </p:sp>
      <p:sp>
        <p:nvSpPr>
          <p:cNvPr id="20" name="Rectangle 19">
            <a:extLst>
              <a:ext uri="{FF2B5EF4-FFF2-40B4-BE49-F238E27FC236}">
                <a16:creationId xmlns:a16="http://schemas.microsoft.com/office/drawing/2014/main" id="{7F57B69C-D54D-40CD-BE9E-0295AC5311CE}"/>
              </a:ext>
            </a:extLst>
          </p:cNvPr>
          <p:cNvSpPr>
            <a:spLocks noGrp="1"/>
          </p:cNvSpPr>
          <p:nvPr/>
        </p:nvSpPr>
        <p:spPr>
          <a:xfrm>
            <a:off x="1238250" y="5334000"/>
            <a:ext cx="4286250" cy="19050"/>
          </a:xfrm>
          <a:prstGeom prst="rect">
            <a:avLst/>
          </a:prstGeom>
          <a:solidFill>
            <a:srgbClr val="E8C8C0"/>
          </a:solidFill>
          <a:ln w="0">
            <a:noFill/>
            <a:prstDash val="solid"/>
          </a:ln>
        </p:spPr>
        <p:txBody>
          <a:bodyPr/>
          <a:lstStyle/>
          <a:p>
            <a:endParaRPr lang="en-AU"/>
          </a:p>
        </p:txBody>
      </p:sp>
      <p:sp>
        <p:nvSpPr>
          <p:cNvPr id="21" name="Rectangle 20">
            <a:extLst>
              <a:ext uri="{FF2B5EF4-FFF2-40B4-BE49-F238E27FC236}">
                <a16:creationId xmlns:a16="http://schemas.microsoft.com/office/drawing/2014/main" id="{A3BE736E-E3EB-439E-BDCD-45CEC79C3394}"/>
              </a:ext>
            </a:extLst>
          </p:cNvPr>
          <p:cNvSpPr>
            <a:spLocks noGrp="1"/>
          </p:cNvSpPr>
          <p:nvPr/>
        </p:nvSpPr>
        <p:spPr>
          <a:xfrm>
            <a:off x="6096000" y="4743450"/>
            <a:ext cx="457200" cy="495300"/>
          </a:xfrm>
          <a:prstGeom prst="rect">
            <a:avLst/>
          </a:prstGeom>
          <a:noFill/>
          <a:ln w="0">
            <a:noFill/>
            <a:prstDash val="solid"/>
          </a:ln>
        </p:spPr>
        <p:txBody>
          <a:bodyPr anchor="ctr"/>
          <a:lstStyle/>
          <a:p>
            <a:pPr algn="l">
              <a:defRPr sz="1350" b="1">
                <a:solidFill>
                  <a:srgbClr val="B8785E"/>
                </a:solidFill>
              </a:defRPr>
            </a:pPr>
            <a:r>
              <a:rPr sz="1350" b="1">
                <a:solidFill>
                  <a:srgbClr val="B8785E"/>
                </a:solidFill>
              </a:rPr>
              <a:t>06</a:t>
            </a:r>
          </a:p>
        </p:txBody>
      </p:sp>
      <p:sp>
        <p:nvSpPr>
          <p:cNvPr id="22" name="Rectangle 21">
            <a:extLst>
              <a:ext uri="{FF2B5EF4-FFF2-40B4-BE49-F238E27FC236}">
                <a16:creationId xmlns:a16="http://schemas.microsoft.com/office/drawing/2014/main" id="{933D8716-AF22-4A3B-AF64-A131E0B1D916}"/>
              </a:ext>
            </a:extLst>
          </p:cNvPr>
          <p:cNvSpPr>
            <a:spLocks noGrp="1"/>
          </p:cNvSpPr>
          <p:nvPr/>
        </p:nvSpPr>
        <p:spPr>
          <a:xfrm>
            <a:off x="6648450" y="4743450"/>
            <a:ext cx="4619625" cy="495300"/>
          </a:xfrm>
          <a:prstGeom prst="rect">
            <a:avLst/>
          </a:prstGeom>
          <a:noFill/>
          <a:ln w="0">
            <a:noFill/>
            <a:prstDash val="solid"/>
          </a:ln>
        </p:spPr>
        <p:txBody>
          <a:bodyPr anchor="ctr"/>
          <a:lstStyle/>
          <a:p>
            <a:pPr algn="l">
              <a:defRPr sz="1575" b="1">
                <a:solidFill>
                  <a:srgbClr val="12243A"/>
                </a:solidFill>
              </a:defRPr>
            </a:pPr>
            <a:r>
              <a:rPr sz="1575" b="1">
                <a:solidFill>
                  <a:srgbClr val="12243A"/>
                </a:solidFill>
              </a:rPr>
              <a:t>What happens if I choose no procedure?</a:t>
            </a:r>
          </a:p>
        </p:txBody>
      </p:sp>
      <p:sp>
        <p:nvSpPr>
          <p:cNvPr id="23" name="Rectangle 22">
            <a:extLst>
              <a:ext uri="{FF2B5EF4-FFF2-40B4-BE49-F238E27FC236}">
                <a16:creationId xmlns:a16="http://schemas.microsoft.com/office/drawing/2014/main" id="{CFBC2536-7146-41EB-B379-BE0FD99E2EB7}"/>
              </a:ext>
            </a:extLst>
          </p:cNvPr>
          <p:cNvSpPr>
            <a:spLocks noGrp="1"/>
          </p:cNvSpPr>
          <p:nvPr/>
        </p:nvSpPr>
        <p:spPr>
          <a:xfrm>
            <a:off x="6648450" y="5334000"/>
            <a:ext cx="4286250" cy="19050"/>
          </a:xfrm>
          <a:prstGeom prst="rect">
            <a:avLst/>
          </a:prstGeom>
          <a:solidFill>
            <a:srgbClr val="E8C8C0"/>
          </a:solidFill>
          <a:ln w="0">
            <a:noFill/>
            <a:prstDash val="solid"/>
          </a:ln>
        </p:spPr>
        <p:txBody>
          <a:bodyPr/>
          <a:lstStyle/>
          <a:p>
            <a:endParaRPr lang="en-AU"/>
          </a:p>
        </p:txBody>
      </p:sp>
    </p:spTree>
    <p:extLst>
      <p:ext uri="{BB962C8B-B14F-4D97-AF65-F5344CB8AC3E}">
        <p14:creationId xmlns:p14="http://schemas.microsoft.com/office/powerpoint/2010/main" val="1597246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2243A"/>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AF60DDF-4A55-48BE-867C-A8ECBD2BCE30}"/>
              </a:ext>
            </a:extLst>
          </p:cNvPr>
          <p:cNvSpPr>
            <a:spLocks noGrp="1"/>
          </p:cNvSpPr>
          <p:nvPr/>
        </p:nvSpPr>
        <p:spPr>
          <a:xfrm>
            <a:off x="685800" y="342900"/>
            <a:ext cx="2095500" cy="285750"/>
          </a:xfrm>
          <a:prstGeom prst="rect">
            <a:avLst/>
          </a:prstGeom>
          <a:noFill/>
          <a:ln w="0">
            <a:noFill/>
            <a:prstDash val="solid"/>
          </a:ln>
        </p:spPr>
        <p:txBody>
          <a:bodyPr anchor="ctr"/>
          <a:lstStyle/>
          <a:p>
            <a:pPr algn="l">
              <a:defRPr sz="1350" b="1">
                <a:solidFill>
                  <a:srgbClr val="F7F2EA"/>
                </a:solidFill>
              </a:defRPr>
            </a:pPr>
            <a:r>
              <a:rPr sz="1350" b="1">
                <a:solidFill>
                  <a:srgbClr val="F7F2EA"/>
                </a:solidFill>
              </a:rPr>
              <a:t>GÉNIALE</a:t>
            </a:r>
          </a:p>
        </p:txBody>
      </p:sp>
      <p:sp>
        <p:nvSpPr>
          <p:cNvPr id="2" name="Rectangle 1">
            <a:extLst>
              <a:ext uri="{FF2B5EF4-FFF2-40B4-BE49-F238E27FC236}">
                <a16:creationId xmlns:a16="http://schemas.microsoft.com/office/drawing/2014/main" id="{BBCBF64A-1909-4414-9C19-D30A305A270A}"/>
              </a:ext>
            </a:extLst>
          </p:cNvPr>
          <p:cNvSpPr>
            <a:spLocks noGrp="1"/>
          </p:cNvSpPr>
          <p:nvPr/>
        </p:nvSpPr>
        <p:spPr>
          <a:xfrm>
            <a:off x="685800" y="695325"/>
            <a:ext cx="685800" cy="38100"/>
          </a:xfrm>
          <a:prstGeom prst="rect">
            <a:avLst/>
          </a:prstGeom>
          <a:solidFill>
            <a:srgbClr val="CE9275"/>
          </a:solidFill>
          <a:ln w="0">
            <a:noFill/>
            <a:prstDash val="solid"/>
          </a:ln>
        </p:spPr>
        <p:txBody>
          <a:bodyPr/>
          <a:lstStyle/>
          <a:p>
            <a:endParaRPr lang="en-AU"/>
          </a:p>
        </p:txBody>
      </p:sp>
      <p:sp>
        <p:nvSpPr>
          <p:cNvPr id="3" name="Rectangle 2">
            <a:extLst>
              <a:ext uri="{FF2B5EF4-FFF2-40B4-BE49-F238E27FC236}">
                <a16:creationId xmlns:a16="http://schemas.microsoft.com/office/drawing/2014/main" id="{7BBFE79E-5AA6-428A-BD0E-45B2464AC869}"/>
              </a:ext>
            </a:extLst>
          </p:cNvPr>
          <p:cNvSpPr>
            <a:spLocks noGrp="1"/>
          </p:cNvSpPr>
          <p:nvPr/>
        </p:nvSpPr>
        <p:spPr>
          <a:xfrm>
            <a:off x="11049000" y="6191250"/>
            <a:ext cx="457200" cy="228600"/>
          </a:xfrm>
          <a:prstGeom prst="rect">
            <a:avLst/>
          </a:prstGeom>
          <a:noFill/>
          <a:ln w="0">
            <a:noFill/>
            <a:prstDash val="solid"/>
          </a:ln>
        </p:spPr>
        <p:txBody>
          <a:bodyPr anchor="ctr"/>
          <a:lstStyle/>
          <a:p>
            <a:pPr algn="r">
              <a:defRPr sz="1050" b="1">
                <a:solidFill>
                  <a:srgbClr val="E8C8C0"/>
                </a:solidFill>
              </a:defRPr>
            </a:pPr>
            <a:r>
              <a:rPr sz="1050" b="1">
                <a:solidFill>
                  <a:srgbClr val="E8C8C0"/>
                </a:solidFill>
              </a:rPr>
              <a:t>17</a:t>
            </a:r>
          </a:p>
        </p:txBody>
      </p:sp>
      <p:sp>
        <p:nvSpPr>
          <p:cNvPr id="4" name="Rectangle 3">
            <a:extLst>
              <a:ext uri="{FF2B5EF4-FFF2-40B4-BE49-F238E27FC236}">
                <a16:creationId xmlns:a16="http://schemas.microsoft.com/office/drawing/2014/main" id="{7A68D0EE-CC2E-4486-91C4-59FC27456304}"/>
              </a:ext>
            </a:extLst>
          </p:cNvPr>
          <p:cNvSpPr>
            <a:spLocks noGrp="1"/>
          </p:cNvSpPr>
          <p:nvPr/>
        </p:nvSpPr>
        <p:spPr>
          <a:xfrm>
            <a:off x="685800" y="1381125"/>
            <a:ext cx="7143750" cy="1428750"/>
          </a:xfrm>
          <a:prstGeom prst="rect">
            <a:avLst/>
          </a:prstGeom>
          <a:noFill/>
          <a:ln w="0">
            <a:noFill/>
            <a:prstDash val="solid"/>
          </a:ln>
        </p:spPr>
        <p:txBody>
          <a:bodyPr anchor="ctr"/>
          <a:lstStyle/>
          <a:p>
            <a:pPr algn="l">
              <a:defRPr sz="3750" b="1">
                <a:solidFill>
                  <a:srgbClr val="FFFFFF"/>
                </a:solidFill>
              </a:defRPr>
            </a:pPr>
            <a:r>
              <a:rPr sz="3750" b="1">
                <a:solidFill>
                  <a:srgbClr val="FFFFFF"/>
                </a:solidFill>
              </a:rPr>
              <a:t>HEALTH FIRST.</a:t>
            </a:r>
          </a:p>
          <a:p>
            <a:pPr algn="l">
              <a:defRPr sz="3750" b="1">
                <a:solidFill>
                  <a:srgbClr val="FFFFFF"/>
                </a:solidFill>
              </a:defRPr>
            </a:pPr>
            <a:r>
              <a:rPr sz="3750" b="1">
                <a:solidFill>
                  <a:srgbClr val="FFFFFF"/>
                </a:solidFill>
              </a:rPr>
              <a:t>TREATMENT SECOND.</a:t>
            </a:r>
          </a:p>
        </p:txBody>
      </p:sp>
      <p:sp>
        <p:nvSpPr>
          <p:cNvPr id="5" name="Rectangle 4">
            <a:extLst>
              <a:ext uri="{FF2B5EF4-FFF2-40B4-BE49-F238E27FC236}">
                <a16:creationId xmlns:a16="http://schemas.microsoft.com/office/drawing/2014/main" id="{AA81C95E-EB79-46C8-85B9-0535B0D740EB}"/>
              </a:ext>
            </a:extLst>
          </p:cNvPr>
          <p:cNvSpPr>
            <a:spLocks noGrp="1"/>
          </p:cNvSpPr>
          <p:nvPr/>
        </p:nvSpPr>
        <p:spPr>
          <a:xfrm>
            <a:off x="685800" y="3143250"/>
            <a:ext cx="7239000" cy="1190625"/>
          </a:xfrm>
          <a:prstGeom prst="rect">
            <a:avLst/>
          </a:prstGeom>
          <a:noFill/>
          <a:ln w="0">
            <a:noFill/>
            <a:prstDash val="solid"/>
          </a:ln>
        </p:spPr>
        <p:txBody>
          <a:bodyPr anchor="ctr"/>
          <a:lstStyle/>
          <a:p>
            <a:pPr algn="l">
              <a:defRPr sz="1875" b="0">
                <a:solidFill>
                  <a:srgbClr val="E8C8C0"/>
                </a:solidFill>
              </a:defRPr>
            </a:pPr>
            <a:r>
              <a:rPr sz="1875" b="0">
                <a:solidFill>
                  <a:srgbClr val="E8C8C0"/>
                </a:solidFill>
              </a:rPr>
              <a:t>Respect normal variation. Diagnose disease. Support comfort and function. Consider procedures only where the indication, evidence, regulation and patient goals align.</a:t>
            </a:r>
          </a:p>
        </p:txBody>
      </p:sp>
      <p:sp>
        <p:nvSpPr>
          <p:cNvPr id="6" name="Rectangle 5">
            <a:extLst>
              <a:ext uri="{FF2B5EF4-FFF2-40B4-BE49-F238E27FC236}">
                <a16:creationId xmlns:a16="http://schemas.microsoft.com/office/drawing/2014/main" id="{E7EAA815-5010-42E3-BD4A-5FFE24CDC757}"/>
              </a:ext>
            </a:extLst>
          </p:cNvPr>
          <p:cNvSpPr>
            <a:spLocks noGrp="1"/>
          </p:cNvSpPr>
          <p:nvPr/>
        </p:nvSpPr>
        <p:spPr>
          <a:xfrm>
            <a:off x="685800" y="5143500"/>
            <a:ext cx="4953000" cy="323850"/>
          </a:xfrm>
          <a:prstGeom prst="rect">
            <a:avLst/>
          </a:prstGeom>
          <a:noFill/>
          <a:ln w="0">
            <a:noFill/>
            <a:prstDash val="solid"/>
          </a:ln>
        </p:spPr>
        <p:txBody>
          <a:bodyPr anchor="ctr"/>
          <a:lstStyle/>
          <a:p>
            <a:pPr algn="l">
              <a:defRPr sz="1725" b="1">
                <a:solidFill>
                  <a:srgbClr val="FFFFFF"/>
                </a:solidFill>
              </a:defRPr>
            </a:pPr>
            <a:r>
              <a:rPr sz="1725" b="1">
                <a:solidFill>
                  <a:srgbClr val="FFFFFF"/>
                </a:solidFill>
              </a:rPr>
              <a:t>Dr Mike Shenouda</a:t>
            </a:r>
          </a:p>
        </p:txBody>
      </p:sp>
      <p:sp>
        <p:nvSpPr>
          <p:cNvPr id="7" name="Rectangle 6">
            <a:extLst>
              <a:ext uri="{FF2B5EF4-FFF2-40B4-BE49-F238E27FC236}">
                <a16:creationId xmlns:a16="http://schemas.microsoft.com/office/drawing/2014/main" id="{00A32F5A-123A-449E-9AFA-880AAA382CB3}"/>
              </a:ext>
            </a:extLst>
          </p:cNvPr>
          <p:cNvSpPr>
            <a:spLocks noGrp="1"/>
          </p:cNvSpPr>
          <p:nvPr/>
        </p:nvSpPr>
        <p:spPr>
          <a:xfrm>
            <a:off x="685800" y="5505450"/>
            <a:ext cx="6858000" cy="285750"/>
          </a:xfrm>
          <a:prstGeom prst="rect">
            <a:avLst/>
          </a:prstGeom>
          <a:noFill/>
          <a:ln w="0">
            <a:noFill/>
            <a:prstDash val="solid"/>
          </a:ln>
        </p:spPr>
        <p:txBody>
          <a:bodyPr anchor="ctr"/>
          <a:lstStyle/>
          <a:p>
            <a:pPr algn="l">
              <a:defRPr sz="1350" b="0">
                <a:solidFill>
                  <a:srgbClr val="E8C8C0"/>
                </a:solidFill>
              </a:defRPr>
            </a:pPr>
            <a:r>
              <a:rPr sz="1350" b="0">
                <a:solidFill>
                  <a:srgbClr val="E8C8C0"/>
                </a:solidFill>
              </a:rPr>
              <a:t>Sexual &amp; Regenerative Medicine | Cosmetic Physician</a:t>
            </a:r>
          </a:p>
        </p:txBody>
      </p:sp>
      <p:sp>
        <p:nvSpPr>
          <p:cNvPr id="8" name="Oval 7">
            <a:extLst>
              <a:ext uri="{FF2B5EF4-FFF2-40B4-BE49-F238E27FC236}">
                <a16:creationId xmlns:a16="http://schemas.microsoft.com/office/drawing/2014/main" id="{A4AB447F-EDF3-4C7B-B28E-943638399A2F}"/>
              </a:ext>
            </a:extLst>
          </p:cNvPr>
          <p:cNvSpPr>
            <a:spLocks noGrp="1"/>
          </p:cNvSpPr>
          <p:nvPr/>
        </p:nvSpPr>
        <p:spPr>
          <a:xfrm>
            <a:off x="8782050" y="1790700"/>
            <a:ext cx="1809750" cy="1809750"/>
          </a:xfrm>
          <a:prstGeom prst="ellipse">
            <a:avLst/>
          </a:prstGeom>
          <a:solidFill>
            <a:srgbClr val="CE9275"/>
          </a:solidFill>
          <a:ln w="0">
            <a:noFill/>
            <a:prstDash val="solid"/>
          </a:ln>
        </p:spPr>
        <p:txBody>
          <a:bodyPr/>
          <a:lstStyle/>
          <a:p>
            <a:endParaRPr lang="en-AU"/>
          </a:p>
        </p:txBody>
      </p:sp>
      <p:sp>
        <p:nvSpPr>
          <p:cNvPr id="9" name="Oval 8">
            <a:extLst>
              <a:ext uri="{FF2B5EF4-FFF2-40B4-BE49-F238E27FC236}">
                <a16:creationId xmlns:a16="http://schemas.microsoft.com/office/drawing/2014/main" id="{1C0ED7A1-E879-48C7-8687-F2230346CA56}"/>
              </a:ext>
            </a:extLst>
          </p:cNvPr>
          <p:cNvSpPr>
            <a:spLocks noGrp="1"/>
          </p:cNvSpPr>
          <p:nvPr/>
        </p:nvSpPr>
        <p:spPr>
          <a:xfrm>
            <a:off x="9096375" y="2105025"/>
            <a:ext cx="1181100" cy="1181100"/>
          </a:xfrm>
          <a:prstGeom prst="ellipse">
            <a:avLst/>
          </a:prstGeom>
          <a:solidFill>
            <a:srgbClr val="1B3551"/>
          </a:solidFill>
          <a:ln w="0">
            <a:noFill/>
            <a:prstDash val="solid"/>
          </a:ln>
        </p:spPr>
        <p:txBody>
          <a:bodyPr/>
          <a:lstStyle/>
          <a:p>
            <a:endParaRPr lang="en-AU"/>
          </a:p>
        </p:txBody>
      </p:sp>
      <p:sp>
        <p:nvSpPr>
          <p:cNvPr id="10" name="Rectangle 9">
            <a:extLst>
              <a:ext uri="{FF2B5EF4-FFF2-40B4-BE49-F238E27FC236}">
                <a16:creationId xmlns:a16="http://schemas.microsoft.com/office/drawing/2014/main" id="{68432FD2-6409-4D16-B440-1AA08B6467D6}"/>
              </a:ext>
            </a:extLst>
          </p:cNvPr>
          <p:cNvSpPr>
            <a:spLocks noGrp="1"/>
          </p:cNvSpPr>
          <p:nvPr/>
        </p:nvSpPr>
        <p:spPr>
          <a:xfrm>
            <a:off x="8953500" y="2552700"/>
            <a:ext cx="1447800" cy="476250"/>
          </a:xfrm>
          <a:prstGeom prst="rect">
            <a:avLst/>
          </a:prstGeom>
          <a:noFill/>
          <a:ln w="0">
            <a:noFill/>
            <a:prstDash val="solid"/>
          </a:ln>
        </p:spPr>
        <p:txBody>
          <a:bodyPr anchor="ctr"/>
          <a:lstStyle/>
          <a:p>
            <a:pPr algn="ctr">
              <a:defRPr sz="2025" b="1">
                <a:solidFill>
                  <a:srgbClr val="F7F2EA"/>
                </a:solidFill>
              </a:defRPr>
            </a:pPr>
            <a:r>
              <a:rPr sz="2025" b="1">
                <a:solidFill>
                  <a:srgbClr val="F7F2EA"/>
                </a:solidFill>
              </a:rPr>
              <a:t>Q&amp;A</a:t>
            </a:r>
          </a:p>
        </p:txBody>
      </p:sp>
    </p:spTree>
    <p:extLst>
      <p:ext uri="{BB962C8B-B14F-4D97-AF65-F5344CB8AC3E}">
        <p14:creationId xmlns:p14="http://schemas.microsoft.com/office/powerpoint/2010/main" val="170521267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2172</Words>
  <Application>Microsoft Office PowerPoint</Application>
  <DocSecurity>0</DocSecurity>
  <PresentationFormat>Widescreen</PresentationFormat>
  <Paragraphs>258</Paragraphs>
  <Slides>17</Slides>
  <Notes>17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Mike Shenouda</cp:lastModifiedBy>
  <cp:revision>1</cp:revision>
  <dcterms:created xsi:type="dcterms:W3CDTF">2026-08-31T14:39:45Z</dcterms:created>
  <dcterms:modified xsi:type="dcterms:W3CDTF">2026-08-31T14:20:44Z</dcterms:modified>
</cp:coreProperties>
</file>