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10"/>
  </p:normalViewPr>
  <p:slideViewPr>
    <p:cSldViewPr snapToGrid="0" snapToObjects="1">
      <p:cViewPr>
        <p:scale>
          <a:sx n="116" d="100"/>
          <a:sy n="116" d="100"/>
        </p:scale>
        <p:origin x="252" y="-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4698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Based on supplied deck: Sexual Health &amp; Menopause.
- AHPRA advertising guidance for higher-risk non-surgical cosmetic procedures: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framework.
- AHPRA advertising guidance: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AHPRA advertising guidance: https://www.ahpra.gov.au/Resources/Cosmetic-surgery-hub/Cosmetic-procedure-advertising-guidelines.aspx
- Clinical safety framework from supplied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Australasian Menopause Society, Genitourinary Syndrome of Menopause: https://www.menopause.org.au/hp/information-sheets/genitourinary-syndrome-of-menopause
- Presenter clinical framework.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Australasian Menopause Society, Genitourinary Syndrome of Menopause: https://www.menopause.org.au/hp/information-sheets/genitourinary-syndrome-of-menopause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Australasian Menopause Society, Genitourinary Syndrome of Menopause: https://www.menopause.org.au/hp/information-sheets/genitourinary-syndrome-of-menopause
- Presenter clinical framework.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AHPRA advertising guidance: https://www.ahpra.gov.au/Resources/Cosmetic-surgery-hub/Cosmetic-procedure-advertising-guidelines.aspx
- TGA peptide media release: https://www.tga.gov.au/news/media-releases/unapproved-peptide-product-promoters-and-suppliers-are-put-notice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TGA, regulating PRP/PRF/conditioned serum: https://www.tga.gov.au/resources/guidance/regulating-platelet-rich-plasma-prp-platelet-rich-fibrin-prf-and-conditioned-serum
- TGA peptide compliance media release: https://www.tga.gov.au/news/media-releases/unapproved-peptide-product-promoters-and-suppliers-are-put-notice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Australasian Menopause Society, GSM information sheet: https://www.menopause.org.au/hp/information-sheets/genitourinary-syndrome-of-menopause
- AHPRA advertising guidance: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AHPRA advertising guidance: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TGA, regulating PRP/PRF/conditioned serum: https://www.tga.gov.au/resources/guidance/regulating-platelet-rich-plasma-prp-platelet-rich-fibrin-prf-and-conditioned-serum
- TGA peptide compliance media release: https://www.tga.gov.au/news/media-releases/unapproved-peptide-product-promoters-and-suppliers-are-put-notice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Presenter clinical framework.
- AHPRA advertising guidance: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GENIALE SEXUAL HEALTH &amp; REGENERATIVE MEDICINE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502920" y="822960"/>
            <a:ext cx="1600200" cy="329184"/>
          </a:xfrm>
          <a:prstGeom prst="roundRect">
            <a:avLst>
              <a:gd name="adj" fmla="val 13889"/>
            </a:avLst>
          </a:prstGeom>
          <a:solidFill>
            <a:srgbClr val="A33A62"/>
          </a:solidFill>
          <a:ln w="12700">
            <a:solidFill>
              <a:srgbClr val="A33A6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12648" y="877824"/>
            <a:ext cx="13807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 EDUCATION WEBINAR</a:t>
            </a:r>
            <a:endParaRPr lang="en-US" sz="660" dirty="0"/>
          </a:p>
        </p:txBody>
      </p:sp>
      <p:sp>
        <p:nvSpPr>
          <p:cNvPr id="8" name="Text 6"/>
          <p:cNvSpPr/>
          <p:nvPr/>
        </p:nvSpPr>
        <p:spPr>
          <a:xfrm>
            <a:off x="502920" y="1554480"/>
            <a:ext cx="4663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 &amp;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30352" y="3319272"/>
            <a:ext cx="4297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Navigate change with dignity, evidence and personalised medical care.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30352" y="38862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Desire, comfort, intimacy, skin, vulval health, pelvic health and confidence through menopause.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530352" y="5010912"/>
            <a:ext cx="502920" cy="0"/>
          </a:xfrm>
          <a:prstGeom prst="line">
            <a:avLst/>
          </a:prstGeom>
          <a:noFill/>
          <a:ln w="1016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530352" y="525780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 Mike Shenouda</a:t>
            </a:r>
            <a:endParaRPr lang="en-US" sz="730" dirty="0"/>
          </a:p>
          <a:p>
            <a:pPr marL="0" indent="0">
              <a:buNone/>
            </a:pPr>
            <a:r>
              <a:rPr lang="en-US" sz="73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Health &amp; Regenerative Medicine</a:t>
            </a:r>
            <a:endParaRPr lang="en-US" sz="730" dirty="0"/>
          </a:p>
          <a:p>
            <a:pPr marL="0" indent="0">
              <a:buNone/>
            </a:pPr>
            <a:r>
              <a:rPr lang="en-US" sz="73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Prepared for clinical review</a:t>
            </a:r>
            <a:endParaRPr lang="en-US" sz="730" dirty="0"/>
          </a:p>
        </p:txBody>
      </p:sp>
      <p:pic>
        <p:nvPicPr>
          <p:cNvPr id="13" name="Image 0" descr="/mnt/data/work_shm/newdeck/assets/woman_t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120" y="0"/>
            <a:ext cx="4251960" cy="6858000"/>
          </a:xfrm>
          <a:prstGeom prst="rect">
            <a:avLst/>
          </a:prstGeom>
        </p:spPr>
      </p:pic>
      <p:pic>
        <p:nvPicPr>
          <p:cNvPr id="14" name="Image 1" descr="/mnt/data/work_shm/newdeck/assets/abstract_sid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368" y="0"/>
            <a:ext cx="23865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CLINICAL FRAME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914400"/>
            <a:ext cx="5852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better way to talk about sexual health and menopause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21208" y="1938528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a symptom list. Not a procedure menu. A respectful map for understanding what changed — and what matters now.</a:t>
            </a:r>
            <a:endParaRPr lang="en-US" sz="1020" dirty="0"/>
          </a:p>
        </p:txBody>
      </p:sp>
      <p:sp>
        <p:nvSpPr>
          <p:cNvPr id="8" name="Shape 6"/>
          <p:cNvSpPr/>
          <p:nvPr/>
        </p:nvSpPr>
        <p:spPr>
          <a:xfrm>
            <a:off x="530352" y="2615184"/>
            <a:ext cx="1143000" cy="0"/>
          </a:xfrm>
          <a:prstGeom prst="line">
            <a:avLst/>
          </a:prstGeom>
          <a:noFill/>
          <a:ln w="1143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/>
          <p:nvPr/>
        </p:nvSpPr>
        <p:spPr>
          <a:xfrm>
            <a:off x="530352" y="303580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changed?</a:t>
            </a:r>
            <a:endParaRPr lang="en-US" sz="870" dirty="0"/>
          </a:p>
        </p:txBody>
      </p:sp>
      <p:sp>
        <p:nvSpPr>
          <p:cNvPr id="10" name="Shape 8"/>
          <p:cNvSpPr/>
          <p:nvPr/>
        </p:nvSpPr>
        <p:spPr>
          <a:xfrm>
            <a:off x="530352" y="3337560"/>
            <a:ext cx="3977640" cy="0"/>
          </a:xfrm>
          <a:prstGeom prst="line">
            <a:avLst/>
          </a:prstGeom>
          <a:noFill/>
          <a:ln w="6985">
            <a:solidFill>
              <a:srgbClr val="E5CDD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530352" y="3694176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matters most?</a:t>
            </a:r>
            <a:endParaRPr lang="en-US" sz="870" dirty="0"/>
          </a:p>
        </p:txBody>
      </p:sp>
      <p:sp>
        <p:nvSpPr>
          <p:cNvPr id="12" name="Shape 10"/>
          <p:cNvSpPr/>
          <p:nvPr/>
        </p:nvSpPr>
        <p:spPr>
          <a:xfrm>
            <a:off x="530352" y="3995928"/>
            <a:ext cx="3977640" cy="0"/>
          </a:xfrm>
          <a:prstGeom prst="line">
            <a:avLst/>
          </a:prstGeom>
          <a:noFill/>
          <a:ln w="6985">
            <a:solidFill>
              <a:srgbClr val="E5CDD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1"/>
          <p:cNvSpPr/>
          <p:nvPr/>
        </p:nvSpPr>
        <p:spPr>
          <a:xfrm>
            <a:off x="530352" y="435254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the safest next step?</a:t>
            </a:r>
            <a:endParaRPr lang="en-US" sz="870" dirty="0"/>
          </a:p>
        </p:txBody>
      </p:sp>
      <p:sp>
        <p:nvSpPr>
          <p:cNvPr id="14" name="Shape 12"/>
          <p:cNvSpPr/>
          <p:nvPr/>
        </p:nvSpPr>
        <p:spPr>
          <a:xfrm>
            <a:off x="530352" y="4654296"/>
            <a:ext cx="3977640" cy="0"/>
          </a:xfrm>
          <a:prstGeom prst="line">
            <a:avLst/>
          </a:prstGeom>
          <a:noFill/>
          <a:ln w="6985">
            <a:solidFill>
              <a:srgbClr val="E5CDD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15" name="Image 0" descr="/mnt/data/work_shm/newdeck/assets/couple_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685800"/>
            <a:ext cx="4892040" cy="52120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30352" y="5532120"/>
            <a:ext cx="4846320" cy="438912"/>
          </a:xfrm>
          <a:prstGeom prst="roundRect">
            <a:avLst>
              <a:gd name="adj" fmla="val 12500"/>
            </a:avLst>
          </a:prstGeom>
          <a:solidFill>
            <a:srgbClr val="031835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4"/>
          <p:cNvSpPr/>
          <p:nvPr/>
        </p:nvSpPr>
        <p:spPr>
          <a:xfrm>
            <a:off x="694944" y="5660136"/>
            <a:ext cx="45171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moment: name one health goal and one intimacy goal.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3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D8E0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560" dirty="0"/>
          </a:p>
        </p:txBody>
      </p:sp>
      <p:pic>
        <p:nvPicPr>
          <p:cNvPr id="5" name="Image 0" descr="/mnt/data/work_shm/newdeck/assets/consult_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53035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C89B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SAFETY FIRST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530352" y="1097280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safe and respectful framework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58368" y="2103120"/>
            <a:ext cx="312724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6"/>
          <p:cNvSpPr/>
          <p:nvPr/>
        </p:nvSpPr>
        <p:spPr>
          <a:xfrm>
            <a:off x="822960" y="2231136"/>
            <a:ext cx="27980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820" dirty="0"/>
          </a:p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Education only</a:t>
            </a:r>
            <a:endParaRPr lang="en-US" sz="820" dirty="0"/>
          </a:p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Individual diagnosis and treatment require private assessment.</a:t>
            </a:r>
            <a:endParaRPr lang="en-US" sz="820" dirty="0"/>
          </a:p>
        </p:txBody>
      </p:sp>
      <p:sp>
        <p:nvSpPr>
          <p:cNvPr id="10" name="Shape 7"/>
          <p:cNvSpPr/>
          <p:nvPr/>
        </p:nvSpPr>
        <p:spPr>
          <a:xfrm>
            <a:off x="4361688" y="2103120"/>
            <a:ext cx="312724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4526280" y="2231136"/>
            <a:ext cx="27980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820" dirty="0"/>
          </a:p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Whole-person causes</a:t>
            </a:r>
            <a:endParaRPr lang="en-US" sz="820" dirty="0"/>
          </a:p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Hormonal, medical, pelvic-floor, psychological and relationship factors can overlap.</a:t>
            </a:r>
            <a:endParaRPr lang="en-US" sz="820" dirty="0"/>
          </a:p>
        </p:txBody>
      </p:sp>
      <p:sp>
        <p:nvSpPr>
          <p:cNvPr id="12" name="Shape 9"/>
          <p:cNvSpPr/>
          <p:nvPr/>
        </p:nvSpPr>
        <p:spPr>
          <a:xfrm>
            <a:off x="8065008" y="2103120"/>
            <a:ext cx="3127248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8229600" y="2231136"/>
            <a:ext cx="27980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820" dirty="0"/>
          </a:p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pressure</a:t>
            </a:r>
            <a:endParaRPr lang="en-US" sz="820" dirty="0"/>
          </a:p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Benefits, limits, alternatives, costs and risks are discussed before consent.</a:t>
            </a:r>
            <a:endParaRPr lang="en-US" sz="820" dirty="0"/>
          </a:p>
        </p:txBody>
      </p:sp>
      <p:sp>
        <p:nvSpPr>
          <p:cNvPr id="14" name="Text 11"/>
          <p:cNvSpPr/>
          <p:nvPr/>
        </p:nvSpPr>
        <p:spPr>
          <a:xfrm>
            <a:off x="1828800" y="4983480"/>
            <a:ext cx="8686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Urgent new or unexplained symptoms need timely medical assessment.</a:t>
            </a:r>
            <a:endParaRPr lang="en-US" sz="10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TONIGHT’S JOURNEY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 connected conversations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30352" y="1572768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7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health and menopause overlap — but each person’s story is different.</a:t>
            </a:r>
            <a:endParaRPr lang="en-US" sz="970" dirty="0"/>
          </a:p>
        </p:txBody>
      </p:sp>
      <p:pic>
        <p:nvPicPr>
          <p:cNvPr id="8" name="Image 0" descr="/mnt/data/work_shm/newdeck/assets/abstract_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0"/>
            <a:ext cx="5605272" cy="68580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2377440"/>
            <a:ext cx="49377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7"/>
          <p:cNvSpPr/>
          <p:nvPr/>
        </p:nvSpPr>
        <p:spPr>
          <a:xfrm>
            <a:off x="804672" y="2523744"/>
            <a:ext cx="46085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 1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804672" y="2798064"/>
            <a:ext cx="4608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health medicine</a:t>
            </a:r>
            <a:endParaRPr lang="en-US" sz="840" dirty="0"/>
          </a:p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Desire, arousal, orgasm, pain, function and connection.</a:t>
            </a:r>
            <a:endParaRPr lang="en-US" sz="840" dirty="0"/>
          </a:p>
        </p:txBody>
      </p:sp>
      <p:sp>
        <p:nvSpPr>
          <p:cNvPr id="12" name="Shape 9"/>
          <p:cNvSpPr/>
          <p:nvPr/>
        </p:nvSpPr>
        <p:spPr>
          <a:xfrm>
            <a:off x="640080" y="3520440"/>
            <a:ext cx="49377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804672" y="3666744"/>
            <a:ext cx="46085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 2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804672" y="3941064"/>
            <a:ext cx="4608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 &amp; sexual health</a:t>
            </a:r>
            <a:endParaRPr lang="en-US" sz="840" dirty="0"/>
          </a:p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Skin, hair, vulval and vaginal health, pelvic floor and confidence.</a:t>
            </a:r>
            <a:endParaRPr lang="en-US" sz="840" dirty="0"/>
          </a:p>
        </p:txBody>
      </p:sp>
      <p:sp>
        <p:nvSpPr>
          <p:cNvPr id="15" name="Shape 12"/>
          <p:cNvSpPr/>
          <p:nvPr/>
        </p:nvSpPr>
        <p:spPr>
          <a:xfrm>
            <a:off x="640080" y="4663440"/>
            <a:ext cx="49377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3"/>
          <p:cNvSpPr/>
          <p:nvPr/>
        </p:nvSpPr>
        <p:spPr>
          <a:xfrm>
            <a:off x="804672" y="4809744"/>
            <a:ext cx="46085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BD8A6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GOAL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804672" y="5084064"/>
            <a:ext cx="4608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Informed choices</a:t>
            </a:r>
            <a:endParaRPr lang="en-US" sz="840" dirty="0"/>
          </a:p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established, what is emerging, and what requires caution.</a:t>
            </a:r>
            <a:endParaRPr lang="en-US" sz="840" dirty="0"/>
          </a:p>
        </p:txBody>
      </p:sp>
      <p:sp>
        <p:nvSpPr>
          <p:cNvPr id="18" name="Shape 15"/>
          <p:cNvSpPr/>
          <p:nvPr/>
        </p:nvSpPr>
        <p:spPr>
          <a:xfrm>
            <a:off x="7114032" y="5815584"/>
            <a:ext cx="4297680" cy="438912"/>
          </a:xfrm>
          <a:prstGeom prst="roundRect">
            <a:avLst>
              <a:gd name="adj" fmla="val 12500"/>
            </a:avLst>
          </a:prstGeom>
          <a:solidFill>
            <a:srgbClr val="031835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6"/>
          <p:cNvSpPr/>
          <p:nvPr/>
        </p:nvSpPr>
        <p:spPr>
          <a:xfrm>
            <a:off x="7278624" y="5943600"/>
            <a:ext cx="3968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1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Audience prompt: Which topic feels most important for patient dignity?</a:t>
            </a:r>
            <a:endParaRPr lang="en-US" sz="7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HEALTH MEDICINE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Six domains, one conversation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0352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medically useful map avoids reducing intimacy to one symptom, one hormone or one procedure.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640080" y="2514600"/>
            <a:ext cx="2331720" cy="585216"/>
          </a:xfrm>
          <a:prstGeom prst="roundRect">
            <a:avLst>
              <a:gd name="adj" fmla="val 9375"/>
            </a:avLst>
          </a:prstGeom>
          <a:solidFill>
            <a:srgbClr val="F9EE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/>
          <p:nvPr/>
        </p:nvSpPr>
        <p:spPr>
          <a:xfrm>
            <a:off x="804672" y="2660904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DESIRE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04672" y="2935224"/>
            <a:ext cx="20025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interest, motivation, receptivity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3291840" y="2514600"/>
            <a:ext cx="2331720" cy="585216"/>
          </a:xfrm>
          <a:prstGeom prst="roundRect">
            <a:avLst>
              <a:gd name="adj" fmla="val 9375"/>
            </a:avLst>
          </a:prstGeom>
          <a:solidFill>
            <a:srgbClr val="F9EE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3456432" y="2660904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AROUSAL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3456432" y="2935224"/>
            <a:ext cx="20025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mental, blood-flow, timing</a:t>
            </a:r>
            <a:endParaRPr lang="en-US" sz="840" dirty="0"/>
          </a:p>
        </p:txBody>
      </p:sp>
      <p:sp>
        <p:nvSpPr>
          <p:cNvPr id="14" name="Shape 12"/>
          <p:cNvSpPr/>
          <p:nvPr/>
        </p:nvSpPr>
        <p:spPr>
          <a:xfrm>
            <a:off x="640080" y="3383280"/>
            <a:ext cx="2331720" cy="585216"/>
          </a:xfrm>
          <a:prstGeom prst="roundRect">
            <a:avLst>
              <a:gd name="adj" fmla="val 9375"/>
            </a:avLst>
          </a:prstGeom>
          <a:solidFill>
            <a:srgbClr val="F9EE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3"/>
          <p:cNvSpPr/>
          <p:nvPr/>
        </p:nvSpPr>
        <p:spPr>
          <a:xfrm>
            <a:off x="804672" y="3529584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COMFORT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04672" y="3803904"/>
            <a:ext cx="20025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dryness, pain, pelvic floor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3291840" y="3383280"/>
            <a:ext cx="2331720" cy="585216"/>
          </a:xfrm>
          <a:prstGeom prst="roundRect">
            <a:avLst>
              <a:gd name="adj" fmla="val 9375"/>
            </a:avLst>
          </a:prstGeom>
          <a:solidFill>
            <a:srgbClr val="F9EE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6"/>
          <p:cNvSpPr/>
          <p:nvPr/>
        </p:nvSpPr>
        <p:spPr>
          <a:xfrm>
            <a:off x="3456432" y="3529584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ORGASM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3456432" y="3803904"/>
            <a:ext cx="20025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anatomy, attention, sensation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640080" y="4251960"/>
            <a:ext cx="2331720" cy="585216"/>
          </a:xfrm>
          <a:prstGeom prst="roundRect">
            <a:avLst>
              <a:gd name="adj" fmla="val 9375"/>
            </a:avLst>
          </a:prstGeom>
          <a:solidFill>
            <a:srgbClr val="F9EE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04672" y="4398264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FUNCTION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04672" y="4672584"/>
            <a:ext cx="20025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erection, lubrication, continence</a:t>
            </a:r>
            <a:endParaRPr lang="en-US" sz="840" dirty="0"/>
          </a:p>
        </p:txBody>
      </p:sp>
      <p:sp>
        <p:nvSpPr>
          <p:cNvPr id="23" name="Shape 21"/>
          <p:cNvSpPr/>
          <p:nvPr/>
        </p:nvSpPr>
        <p:spPr>
          <a:xfrm>
            <a:off x="3291840" y="4251960"/>
            <a:ext cx="2331720" cy="585216"/>
          </a:xfrm>
          <a:prstGeom prst="roundRect">
            <a:avLst>
              <a:gd name="adj" fmla="val 9375"/>
            </a:avLst>
          </a:prstGeom>
          <a:solidFill>
            <a:srgbClr val="F9EE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4" name="Text 22"/>
          <p:cNvSpPr/>
          <p:nvPr/>
        </p:nvSpPr>
        <p:spPr>
          <a:xfrm>
            <a:off x="3456432" y="4398264"/>
            <a:ext cx="20025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3456432" y="4672584"/>
            <a:ext cx="2002536" cy="54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sleep, stress, relationship, life stage</a:t>
            </a:r>
            <a:endParaRPr lang="en-US" sz="840" dirty="0"/>
          </a:p>
        </p:txBody>
      </p:sp>
      <p:pic>
        <p:nvPicPr>
          <p:cNvPr id="26" name="Image 0" descr="/mnt/data/work_shm/newdeck/assets/abstract_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640080"/>
            <a:ext cx="5166360" cy="54681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560" dirty="0"/>
          </a:p>
        </p:txBody>
      </p:sp>
      <p:pic>
        <p:nvPicPr>
          <p:cNvPr id="5" name="Image 0" descr="/mnt/data/work_shm/newdeck/assets/woman2_t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8912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709160" y="676656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4709160" y="128016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 is a whole-tissue transition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4727448" y="214884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Hormonal change can affect sleep, mood, skin, hair, genital comfort, pelvic floor and long-term health — differently for each person.</a:t>
            </a:r>
            <a:endParaRPr lang="en-US" sz="940" dirty="0"/>
          </a:p>
        </p:txBody>
      </p:sp>
      <p:sp>
        <p:nvSpPr>
          <p:cNvPr id="9" name="Text 6"/>
          <p:cNvSpPr/>
          <p:nvPr/>
        </p:nvSpPr>
        <p:spPr>
          <a:xfrm>
            <a:off x="4754880" y="3063240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Brain + sleep</a:t>
            </a:r>
            <a:endParaRPr lang="en-US" sz="650" dirty="0"/>
          </a:p>
        </p:txBody>
      </p:sp>
      <p:sp>
        <p:nvSpPr>
          <p:cNvPr id="10" name="Shape 7"/>
          <p:cNvSpPr/>
          <p:nvPr/>
        </p:nvSpPr>
        <p:spPr>
          <a:xfrm>
            <a:off x="6172200" y="3136392"/>
            <a:ext cx="502920" cy="0"/>
          </a:xfrm>
          <a:prstGeom prst="line">
            <a:avLst/>
          </a:prstGeom>
          <a:noFill/>
          <a:ln w="508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6784848" y="304495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1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temperature, mood, concentration</a:t>
            </a:r>
            <a:endParaRPr lang="en-US" sz="710" dirty="0"/>
          </a:p>
        </p:txBody>
      </p:sp>
      <p:sp>
        <p:nvSpPr>
          <p:cNvPr id="12" name="Text 9"/>
          <p:cNvSpPr/>
          <p:nvPr/>
        </p:nvSpPr>
        <p:spPr>
          <a:xfrm>
            <a:off x="4754880" y="3566160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Skin + hair</a:t>
            </a:r>
            <a:endParaRPr lang="en-US" sz="650" dirty="0"/>
          </a:p>
        </p:txBody>
      </p:sp>
      <p:sp>
        <p:nvSpPr>
          <p:cNvPr id="13" name="Shape 10"/>
          <p:cNvSpPr/>
          <p:nvPr/>
        </p:nvSpPr>
        <p:spPr>
          <a:xfrm>
            <a:off x="6172200" y="3639312"/>
            <a:ext cx="502920" cy="0"/>
          </a:xfrm>
          <a:prstGeom prst="line">
            <a:avLst/>
          </a:prstGeom>
          <a:noFill/>
          <a:ln w="508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1"/>
          <p:cNvSpPr/>
          <p:nvPr/>
        </p:nvSpPr>
        <p:spPr>
          <a:xfrm>
            <a:off x="6784848" y="354787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1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dryness, elasticity, density concerns</a:t>
            </a:r>
            <a:endParaRPr lang="en-US" sz="710" dirty="0"/>
          </a:p>
        </p:txBody>
      </p:sp>
      <p:sp>
        <p:nvSpPr>
          <p:cNvPr id="15" name="Text 12"/>
          <p:cNvSpPr/>
          <p:nvPr/>
        </p:nvSpPr>
        <p:spPr>
          <a:xfrm>
            <a:off x="4754880" y="4069080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Vulva + vagina</a:t>
            </a:r>
            <a:endParaRPr lang="en-US" sz="650" dirty="0"/>
          </a:p>
        </p:txBody>
      </p:sp>
      <p:sp>
        <p:nvSpPr>
          <p:cNvPr id="16" name="Shape 13"/>
          <p:cNvSpPr/>
          <p:nvPr/>
        </p:nvSpPr>
        <p:spPr>
          <a:xfrm>
            <a:off x="6172200" y="4142232"/>
            <a:ext cx="502920" cy="0"/>
          </a:xfrm>
          <a:prstGeom prst="line">
            <a:avLst/>
          </a:prstGeom>
          <a:noFill/>
          <a:ln w="508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4"/>
          <p:cNvSpPr/>
          <p:nvPr/>
        </p:nvSpPr>
        <p:spPr>
          <a:xfrm>
            <a:off x="6784848" y="405079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1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comfort, lubrication, urinary symptoms</a:t>
            </a:r>
            <a:endParaRPr lang="en-US" sz="710" dirty="0"/>
          </a:p>
        </p:txBody>
      </p:sp>
      <p:sp>
        <p:nvSpPr>
          <p:cNvPr id="18" name="Text 15"/>
          <p:cNvSpPr/>
          <p:nvPr/>
        </p:nvSpPr>
        <p:spPr>
          <a:xfrm>
            <a:off x="4754880" y="4572000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Muscle + pelvic floor</a:t>
            </a:r>
            <a:endParaRPr lang="en-US" sz="650" dirty="0"/>
          </a:p>
        </p:txBody>
      </p:sp>
      <p:sp>
        <p:nvSpPr>
          <p:cNvPr id="19" name="Shape 16"/>
          <p:cNvSpPr/>
          <p:nvPr/>
        </p:nvSpPr>
        <p:spPr>
          <a:xfrm>
            <a:off x="6172200" y="4645152"/>
            <a:ext cx="502920" cy="0"/>
          </a:xfrm>
          <a:prstGeom prst="line">
            <a:avLst/>
          </a:prstGeom>
          <a:noFill/>
          <a:ln w="508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 17"/>
          <p:cNvSpPr/>
          <p:nvPr/>
        </p:nvSpPr>
        <p:spPr>
          <a:xfrm>
            <a:off x="6784848" y="455371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1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continence, coordination, prolapse symptoms</a:t>
            </a:r>
            <a:endParaRPr lang="en-US" sz="710" dirty="0"/>
          </a:p>
        </p:txBody>
      </p:sp>
      <p:sp>
        <p:nvSpPr>
          <p:cNvPr id="21" name="Text 18"/>
          <p:cNvSpPr/>
          <p:nvPr/>
        </p:nvSpPr>
        <p:spPr>
          <a:xfrm>
            <a:off x="4754880" y="5074920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Bone + heart</a:t>
            </a:r>
            <a:endParaRPr lang="en-US" sz="650" dirty="0"/>
          </a:p>
        </p:txBody>
      </p:sp>
      <p:sp>
        <p:nvSpPr>
          <p:cNvPr id="22" name="Shape 19"/>
          <p:cNvSpPr/>
          <p:nvPr/>
        </p:nvSpPr>
        <p:spPr>
          <a:xfrm>
            <a:off x="6172200" y="5148072"/>
            <a:ext cx="502920" cy="0"/>
          </a:xfrm>
          <a:prstGeom prst="line">
            <a:avLst/>
          </a:prstGeom>
          <a:noFill/>
          <a:ln w="508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0"/>
          <p:cNvSpPr/>
          <p:nvPr/>
        </p:nvSpPr>
        <p:spPr>
          <a:xfrm>
            <a:off x="6784848" y="505663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1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prevention and risk review</a:t>
            </a:r>
            <a:endParaRPr lang="en-US" sz="7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GENITOURINARY SYNDROME OF MENOPAUSE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41248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GSM: common, treatable, under-reported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0352" y="1627632"/>
            <a:ext cx="5394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Dryness, burning, irritation, reduced lubrication, pain with intimacy and urinary symptoms can occur. Assessment matters because other conditions can mimic GSM.</a:t>
            </a:r>
            <a:endParaRPr lang="en-US" sz="930" dirty="0"/>
          </a:p>
        </p:txBody>
      </p:sp>
      <p:pic>
        <p:nvPicPr>
          <p:cNvPr id="8" name="Image 0" descr="/mnt/data/work_shm/newdeck/assets/consult_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658368"/>
            <a:ext cx="5074920" cy="52120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66928" y="2834640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Symptoms may persist or progress without treatment.</a:t>
            </a:r>
            <a:endParaRPr lang="en-US" sz="820" dirty="0"/>
          </a:p>
        </p:txBody>
      </p:sp>
      <p:sp>
        <p:nvSpPr>
          <p:cNvPr id="10" name="Shape 7"/>
          <p:cNvSpPr/>
          <p:nvPr/>
        </p:nvSpPr>
        <p:spPr>
          <a:xfrm>
            <a:off x="566928" y="3255264"/>
            <a:ext cx="4754880" cy="0"/>
          </a:xfrm>
          <a:prstGeom prst="line">
            <a:avLst/>
          </a:prstGeom>
          <a:noFill/>
          <a:ln w="5715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566928" y="3547872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Assessment helps distinguish GSM from infection, dermatoses or pelvic-floor contributors.</a:t>
            </a:r>
            <a:endParaRPr lang="en-US" sz="820" dirty="0"/>
          </a:p>
        </p:txBody>
      </p:sp>
      <p:sp>
        <p:nvSpPr>
          <p:cNvPr id="12" name="Shape 9"/>
          <p:cNvSpPr/>
          <p:nvPr/>
        </p:nvSpPr>
        <p:spPr>
          <a:xfrm>
            <a:off x="566928" y="3968496"/>
            <a:ext cx="4754880" cy="0"/>
          </a:xfrm>
          <a:prstGeom prst="line">
            <a:avLst/>
          </a:prstGeom>
          <a:noFill/>
          <a:ln w="5715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566928" y="4261104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First-line care often includes gentle care, moisturisers, lubricants and local therapy where appropriate.</a:t>
            </a:r>
            <a:endParaRPr lang="en-US" sz="820" dirty="0"/>
          </a:p>
        </p:txBody>
      </p:sp>
      <p:sp>
        <p:nvSpPr>
          <p:cNvPr id="14" name="Shape 11"/>
          <p:cNvSpPr/>
          <p:nvPr/>
        </p:nvSpPr>
        <p:spPr>
          <a:xfrm>
            <a:off x="566928" y="4681728"/>
            <a:ext cx="4754880" cy="0"/>
          </a:xfrm>
          <a:prstGeom prst="line">
            <a:avLst/>
          </a:prstGeom>
          <a:noFill/>
          <a:ln w="5715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AB2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D8E0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C89B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DESIRE &amp; AROUSAL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123444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Desire is rarely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thing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521208" y="553212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single answer rarely respects the biology — or the person.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023360" y="2514600"/>
            <a:ext cx="2514600" cy="658368"/>
          </a:xfrm>
          <a:prstGeom prst="roundRect">
            <a:avLst>
              <a:gd name="adj" fmla="val 8333"/>
            </a:avLst>
          </a:prstGeom>
          <a:solidFill>
            <a:srgbClr val="F8F4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/>
          <p:nvPr/>
        </p:nvSpPr>
        <p:spPr>
          <a:xfrm>
            <a:off x="4187952" y="266090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BODY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4187952" y="2935224"/>
            <a:ext cx="21854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hormones, pain, fatigue, sleep, illness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7040880" y="2514600"/>
            <a:ext cx="2514600" cy="658368"/>
          </a:xfrm>
          <a:prstGeom prst="roundRect">
            <a:avLst>
              <a:gd name="adj" fmla="val 8333"/>
            </a:avLst>
          </a:prstGeom>
          <a:solidFill>
            <a:srgbClr val="F8F4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7205472" y="266090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MIND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7205472" y="2935224"/>
            <a:ext cx="21854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stress, mood, distraction, expectation</a:t>
            </a:r>
            <a:endParaRPr lang="en-US" sz="840" dirty="0"/>
          </a:p>
        </p:txBody>
      </p:sp>
      <p:sp>
        <p:nvSpPr>
          <p:cNvPr id="14" name="Shape 12"/>
          <p:cNvSpPr/>
          <p:nvPr/>
        </p:nvSpPr>
        <p:spPr>
          <a:xfrm>
            <a:off x="4023360" y="3474720"/>
            <a:ext cx="2514600" cy="658368"/>
          </a:xfrm>
          <a:prstGeom prst="roundRect">
            <a:avLst>
              <a:gd name="adj" fmla="val 8333"/>
            </a:avLst>
          </a:prstGeom>
          <a:solidFill>
            <a:srgbClr val="F8F4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3"/>
          <p:cNvSpPr/>
          <p:nvPr/>
        </p:nvSpPr>
        <p:spPr>
          <a:xfrm>
            <a:off x="4187952" y="362102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RELATIONSHIP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4187952" y="3895344"/>
            <a:ext cx="21854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trust, communication, novelty, resentment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7040880" y="3474720"/>
            <a:ext cx="2514600" cy="658368"/>
          </a:xfrm>
          <a:prstGeom prst="roundRect">
            <a:avLst>
              <a:gd name="adj" fmla="val 8333"/>
            </a:avLst>
          </a:prstGeom>
          <a:solidFill>
            <a:srgbClr val="F8F4F2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6"/>
          <p:cNvSpPr/>
          <p:nvPr/>
        </p:nvSpPr>
        <p:spPr>
          <a:xfrm>
            <a:off x="7205472" y="362102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ENVIRONMENT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7205472" y="3895344"/>
            <a:ext cx="21854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privacy, time, culture, life load</a:t>
            </a:r>
            <a:endParaRPr lang="en-US" sz="8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EE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09</a:t>
            </a:r>
            <a:endParaRPr lang="en-US" sz="560" dirty="0"/>
          </a:p>
        </p:txBody>
      </p:sp>
      <p:pic>
        <p:nvPicPr>
          <p:cNvPr id="5" name="Image 0" descr="/mnt/data/work_shm/newdeck/assets/hands_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914400"/>
            <a:ext cx="3840480" cy="5257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754880" y="640080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DESERVES A DIAGNOSIS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4754880" y="1152144"/>
            <a:ext cx="5623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is information —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something to push through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4828032" y="2514600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6"/>
          <p:cNvSpPr/>
          <p:nvPr/>
        </p:nvSpPr>
        <p:spPr>
          <a:xfrm>
            <a:off x="4992624" y="2660904"/>
            <a:ext cx="4791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Superficial burning or tearing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4992624" y="2935224"/>
            <a:ext cx="4791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may reflect dryness, vulval skin disease, infection, scarring or pelvic-floor guarding.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4828032" y="3474720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9"/>
          <p:cNvSpPr/>
          <p:nvPr/>
        </p:nvSpPr>
        <p:spPr>
          <a:xfrm>
            <a:off x="4992624" y="3621024"/>
            <a:ext cx="4791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Deep pain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992624" y="3895344"/>
            <a:ext cx="4791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may involve pelvic-floor dysfunction, endometriosis, pelvic pathology, prolapse or other causes.</a:t>
            </a:r>
            <a:endParaRPr lang="en-US" sz="840" dirty="0"/>
          </a:p>
        </p:txBody>
      </p:sp>
      <p:sp>
        <p:nvSpPr>
          <p:cNvPr id="14" name="Shape 11"/>
          <p:cNvSpPr/>
          <p:nvPr/>
        </p:nvSpPr>
        <p:spPr>
          <a:xfrm>
            <a:off x="4828032" y="4434840"/>
            <a:ext cx="512064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2"/>
          <p:cNvSpPr/>
          <p:nvPr/>
        </p:nvSpPr>
        <p:spPr>
          <a:xfrm>
            <a:off x="4992624" y="4581144"/>
            <a:ext cx="4791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Bleeding, lesions or new lumps</a:t>
            </a:r>
            <a:endParaRPr lang="en-US" sz="750" dirty="0"/>
          </a:p>
        </p:txBody>
      </p:sp>
      <p:sp>
        <p:nvSpPr>
          <p:cNvPr id="16" name="Text 13"/>
          <p:cNvSpPr/>
          <p:nvPr/>
        </p:nvSpPr>
        <p:spPr>
          <a:xfrm>
            <a:off x="4992624" y="4855464"/>
            <a:ext cx="4791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need timely medical assessment rather than cosmetic framing.</a:t>
            </a:r>
            <a:endParaRPr lang="en-US" sz="840" dirty="0"/>
          </a:p>
        </p:txBody>
      </p:sp>
      <p:sp>
        <p:nvSpPr>
          <p:cNvPr id="17" name="Text 14"/>
          <p:cNvSpPr/>
          <p:nvPr/>
        </p:nvSpPr>
        <p:spPr>
          <a:xfrm>
            <a:off x="4828032" y="5596128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goal is not to “push through” — it is to understand the cause and choose the right pathway.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PLEASURE, ORGASM &amp; LEARNING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68680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Orgasm: anatomy, attention and learning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530352" y="1645920"/>
            <a:ext cx="5074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respectful discussion about pleasure should be medically literate, non-prescriptive and free from “correct orgasm” pressure.</a:t>
            </a:r>
            <a:endParaRPr lang="en-US" sz="890" dirty="0"/>
          </a:p>
        </p:txBody>
      </p:sp>
      <p:pic>
        <p:nvPicPr>
          <p:cNvPr id="8" name="Image 0" descr="/mnt/data/work_shm/newdeck/assets/abstract2_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0"/>
            <a:ext cx="5788152" cy="68580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58368" y="2423160"/>
            <a:ext cx="480060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7"/>
          <p:cNvSpPr/>
          <p:nvPr/>
        </p:nvSpPr>
        <p:spPr>
          <a:xfrm>
            <a:off x="822960" y="2569464"/>
            <a:ext cx="4471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ANATOMY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822960" y="2843784"/>
            <a:ext cx="4471416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clitoral network, vaginal sensation and pelvic-floor contractions</a:t>
            </a:r>
            <a:endParaRPr lang="en-US" sz="840" dirty="0"/>
          </a:p>
        </p:txBody>
      </p:sp>
      <p:sp>
        <p:nvSpPr>
          <p:cNvPr id="12" name="Shape 9"/>
          <p:cNvSpPr/>
          <p:nvPr/>
        </p:nvSpPr>
        <p:spPr>
          <a:xfrm>
            <a:off x="658368" y="3118104"/>
            <a:ext cx="480060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822960" y="3264408"/>
            <a:ext cx="4471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AROUSAL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822960" y="3538728"/>
            <a:ext cx="4471416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stimulation, comfort, blood flow and time</a:t>
            </a:r>
            <a:endParaRPr lang="en-US" sz="840" dirty="0"/>
          </a:p>
        </p:txBody>
      </p:sp>
      <p:sp>
        <p:nvSpPr>
          <p:cNvPr id="15" name="Shape 12"/>
          <p:cNvSpPr/>
          <p:nvPr/>
        </p:nvSpPr>
        <p:spPr>
          <a:xfrm>
            <a:off x="658368" y="3813048"/>
            <a:ext cx="480060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3"/>
          <p:cNvSpPr/>
          <p:nvPr/>
        </p:nvSpPr>
        <p:spPr>
          <a:xfrm>
            <a:off x="822960" y="3959352"/>
            <a:ext cx="4471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822960" y="4233672"/>
            <a:ext cx="4471416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communication, technique, devices and pelvic-floor awareness</a:t>
            </a:r>
            <a:endParaRPr lang="en-US" sz="840" dirty="0"/>
          </a:p>
        </p:txBody>
      </p:sp>
      <p:sp>
        <p:nvSpPr>
          <p:cNvPr id="18" name="Shape 15"/>
          <p:cNvSpPr/>
          <p:nvPr/>
        </p:nvSpPr>
        <p:spPr>
          <a:xfrm>
            <a:off x="658368" y="4507992"/>
            <a:ext cx="480060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6"/>
          <p:cNvSpPr/>
          <p:nvPr/>
        </p:nvSpPr>
        <p:spPr>
          <a:xfrm>
            <a:off x="822960" y="4654296"/>
            <a:ext cx="4471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822960" y="4928616"/>
            <a:ext cx="4471416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pain, hormones, medicines, surgery, mood and context</a:t>
            </a:r>
            <a:endParaRPr lang="en-US" sz="840" dirty="0"/>
          </a:p>
        </p:txBody>
      </p:sp>
      <p:sp>
        <p:nvSpPr>
          <p:cNvPr id="21" name="Shape 18"/>
          <p:cNvSpPr/>
          <p:nvPr/>
        </p:nvSpPr>
        <p:spPr>
          <a:xfrm>
            <a:off x="7150608" y="5806440"/>
            <a:ext cx="4251960" cy="457200"/>
          </a:xfrm>
          <a:prstGeom prst="roundRect">
            <a:avLst>
              <a:gd name="adj" fmla="val 12000"/>
            </a:avLst>
          </a:prstGeom>
          <a:solidFill>
            <a:srgbClr val="031835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19"/>
          <p:cNvSpPr/>
          <p:nvPr/>
        </p:nvSpPr>
        <p:spPr>
          <a:xfrm>
            <a:off x="7315200" y="5934456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Keep the discussion respectful: no guarantee can be made for any treatment creating a type of orgasm.</a:t>
            </a:r>
            <a:endParaRPr lang="en-US" sz="6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MENOPAUSE, INTIMACY &amp; PARTNERSHIP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96112"/>
            <a:ext cx="5349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health includes partners too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0352" y="1700784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many people, intimacy changes through menopause, andropause, sleep disruption, stress, chronic health conditions and relationship context.</a:t>
            </a:r>
            <a:endParaRPr lang="en-US" sz="910" dirty="0"/>
          </a:p>
        </p:txBody>
      </p:sp>
      <p:sp>
        <p:nvSpPr>
          <p:cNvPr id="8" name="Text 6"/>
          <p:cNvSpPr/>
          <p:nvPr/>
        </p:nvSpPr>
        <p:spPr>
          <a:xfrm>
            <a:off x="566928" y="2788920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Emotional safety, meaning and connection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66928" y="3127248"/>
            <a:ext cx="4663440" cy="0"/>
          </a:xfrm>
          <a:prstGeom prst="line">
            <a:avLst/>
          </a:prstGeom>
          <a:noFill/>
          <a:ln w="5715">
            <a:solidFill>
              <a:srgbClr val="E9D0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66928" y="3392424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Hormones, DHEA and cardiometabolic risk where appropriate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566928" y="3730752"/>
            <a:ext cx="4663440" cy="0"/>
          </a:xfrm>
          <a:prstGeom prst="line">
            <a:avLst/>
          </a:prstGeom>
          <a:noFill/>
          <a:ln w="5715">
            <a:solidFill>
              <a:srgbClr val="E9D0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566928" y="3995928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Communication, pain, confidence and relationship context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566928" y="4334256"/>
            <a:ext cx="4663440" cy="0"/>
          </a:xfrm>
          <a:prstGeom prst="line">
            <a:avLst/>
          </a:prstGeom>
          <a:noFill/>
          <a:ln w="5715">
            <a:solidFill>
              <a:srgbClr val="E9D0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566928" y="4599432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Partners may need language, reassurance and shared planning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566928" y="4937760"/>
            <a:ext cx="4663440" cy="0"/>
          </a:xfrm>
          <a:prstGeom prst="line">
            <a:avLst/>
          </a:prstGeom>
          <a:noFill/>
          <a:ln w="5715">
            <a:solidFill>
              <a:srgbClr val="E9D0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16" name="Image 0" descr="/mnt/data/work_shm/newdeck/assets/couple_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731520"/>
            <a:ext cx="493776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SKIN, HAIR, VULVAL AND LABIAL CHANGE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68680"/>
            <a:ext cx="60807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Appearance concerns can be legitimate — but normal anatomy is not a defect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Aesthetic concerns can be discussed alongside function, comfort and diagnosis — without shame or idealised standards.</a:t>
            </a:r>
            <a:endParaRPr lang="en-US" sz="900" dirty="0"/>
          </a:p>
        </p:txBody>
      </p:sp>
      <p:pic>
        <p:nvPicPr>
          <p:cNvPr id="8" name="Image 0" descr="/mnt/data/work_shm/newdeck/assets/woman_t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640080"/>
            <a:ext cx="3749040" cy="54406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58368" y="2852928"/>
            <a:ext cx="548640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7"/>
          <p:cNvSpPr/>
          <p:nvPr/>
        </p:nvSpPr>
        <p:spPr>
          <a:xfrm>
            <a:off x="822960" y="2999232"/>
            <a:ext cx="5157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Skin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822960" y="3273552"/>
            <a:ext cx="51572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dryness, texture, pigmentation, inflammation and realistic expectations</a:t>
            </a:r>
            <a:endParaRPr lang="en-US" sz="840" dirty="0"/>
          </a:p>
        </p:txBody>
      </p:sp>
      <p:sp>
        <p:nvSpPr>
          <p:cNvPr id="12" name="Shape 9"/>
          <p:cNvSpPr/>
          <p:nvPr/>
        </p:nvSpPr>
        <p:spPr>
          <a:xfrm>
            <a:off x="658368" y="3694176"/>
            <a:ext cx="548640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822960" y="3840480"/>
            <a:ext cx="5157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Hair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822960" y="4114800"/>
            <a:ext cx="51572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diagnose before “regenerating” — iron, thyroid, scalp disease, medicines and stress may contribute</a:t>
            </a:r>
            <a:endParaRPr lang="en-US" sz="840" dirty="0"/>
          </a:p>
        </p:txBody>
      </p:sp>
      <p:sp>
        <p:nvSpPr>
          <p:cNvPr id="15" name="Shape 12"/>
          <p:cNvSpPr/>
          <p:nvPr/>
        </p:nvSpPr>
        <p:spPr>
          <a:xfrm>
            <a:off x="658368" y="4535424"/>
            <a:ext cx="548640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3"/>
          <p:cNvSpPr/>
          <p:nvPr/>
        </p:nvSpPr>
        <p:spPr>
          <a:xfrm>
            <a:off x="822960" y="4681728"/>
            <a:ext cx="5157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Vulval/labial change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822960" y="4956048"/>
            <a:ext cx="515721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function, comfort, friction, dryness, pain and appearance can all matter</a:t>
            </a:r>
            <a:endParaRPr lang="en-US" sz="840" dirty="0"/>
          </a:p>
        </p:txBody>
      </p:sp>
      <p:sp>
        <p:nvSpPr>
          <p:cNvPr id="18" name="Shape 15"/>
          <p:cNvSpPr/>
          <p:nvPr/>
        </p:nvSpPr>
        <p:spPr>
          <a:xfrm>
            <a:off x="658368" y="5623560"/>
            <a:ext cx="2560320" cy="310896"/>
          </a:xfrm>
          <a:prstGeom prst="roundRect">
            <a:avLst>
              <a:gd name="adj" fmla="val 14706"/>
            </a:avLst>
          </a:prstGeom>
          <a:solidFill>
            <a:srgbClr val="A33A62"/>
          </a:solidFill>
          <a:ln w="12700">
            <a:solidFill>
              <a:srgbClr val="A33A6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6"/>
          <p:cNvSpPr/>
          <p:nvPr/>
        </p:nvSpPr>
        <p:spPr>
          <a:xfrm>
            <a:off x="768096" y="5678424"/>
            <a:ext cx="2340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2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FUNCTION + COMFORT + CONFIDENCE</a:t>
            </a:r>
            <a:endParaRPr lang="en-US" sz="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3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D8E0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560" dirty="0"/>
          </a:p>
        </p:txBody>
      </p:sp>
      <p:pic>
        <p:nvPicPr>
          <p:cNvPr id="5" name="Image 0" descr="/mnt/data/work_shm/newdeck/assets/abstract2_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548640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C89B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REGENERATIVE MEDICINE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502920" y="1051560"/>
            <a:ext cx="6217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Regeneration is a clinical concept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a promise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749808" y="3063240"/>
            <a:ext cx="297180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6"/>
          <p:cNvSpPr/>
          <p:nvPr/>
        </p:nvSpPr>
        <p:spPr>
          <a:xfrm>
            <a:off x="914400" y="3209544"/>
            <a:ext cx="2642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Mechanism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14400" y="3483864"/>
            <a:ext cx="26426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Aims may involve healing signalling, blood supply or tissue quality.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4453128" y="3063240"/>
            <a:ext cx="297180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9"/>
          <p:cNvSpPr/>
          <p:nvPr/>
        </p:nvSpPr>
        <p:spPr>
          <a:xfrm>
            <a:off x="4617720" y="3209544"/>
            <a:ext cx="2642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617720" y="3483864"/>
            <a:ext cx="26426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biological rationale is not the same as proven clinical benefit.</a:t>
            </a:r>
            <a:endParaRPr lang="en-US" sz="840" dirty="0"/>
          </a:p>
        </p:txBody>
      </p:sp>
      <p:sp>
        <p:nvSpPr>
          <p:cNvPr id="14" name="Shape 11"/>
          <p:cNvSpPr/>
          <p:nvPr/>
        </p:nvSpPr>
        <p:spPr>
          <a:xfrm>
            <a:off x="8156448" y="3063240"/>
            <a:ext cx="297180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2"/>
          <p:cNvSpPr/>
          <p:nvPr/>
        </p:nvSpPr>
        <p:spPr>
          <a:xfrm>
            <a:off x="8321040" y="3209544"/>
            <a:ext cx="26426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Consent</a:t>
            </a:r>
            <a:endParaRPr lang="en-US" sz="750" dirty="0"/>
          </a:p>
        </p:txBody>
      </p:sp>
      <p:sp>
        <p:nvSpPr>
          <p:cNvPr id="16" name="Text 13"/>
          <p:cNvSpPr/>
          <p:nvPr/>
        </p:nvSpPr>
        <p:spPr>
          <a:xfrm>
            <a:off x="8321040" y="3483864"/>
            <a:ext cx="26426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Uncertainty, alternatives, risks and follow-up must be clear.</a:t>
            </a:r>
            <a:endParaRPr lang="en-US" sz="840" dirty="0"/>
          </a:p>
        </p:txBody>
      </p:sp>
      <p:sp>
        <p:nvSpPr>
          <p:cNvPr id="17" name="Text 14"/>
          <p:cNvSpPr/>
          <p:nvPr/>
        </p:nvSpPr>
        <p:spPr>
          <a:xfrm>
            <a:off x="1005840" y="562356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Responsible language: proposed mechanism • current evidence • uncertainty • alternatives • monitoring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560" dirty="0"/>
          </a:p>
        </p:txBody>
      </p:sp>
      <p:pic>
        <p:nvPicPr>
          <p:cNvPr id="5" name="Image 0" descr="/mnt/data/work_shm/newdeck/assets/consult_male_t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17720" y="640080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CARE OPTIONS AFTER DIAGNOSIS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4617720" y="1143000"/>
            <a:ext cx="521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Layered care is not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procedure-first care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4645152" y="2011680"/>
            <a:ext cx="5212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Higher-tech is not automatically higher-value. The right plan depends on diagnosis, goals, risk and response.</a:t>
            </a:r>
            <a:endParaRPr lang="en-US" sz="880" dirty="0"/>
          </a:p>
        </p:txBody>
      </p:sp>
      <p:sp>
        <p:nvSpPr>
          <p:cNvPr id="9" name="Text 6"/>
          <p:cNvSpPr/>
          <p:nvPr/>
        </p:nvSpPr>
        <p:spPr>
          <a:xfrm>
            <a:off x="4709160" y="2788920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FOUNDATIONS</a:t>
            </a:r>
            <a:endParaRPr lang="en-US" sz="640" dirty="0"/>
          </a:p>
        </p:txBody>
      </p:sp>
      <p:sp>
        <p:nvSpPr>
          <p:cNvPr id="10" name="Text 7"/>
          <p:cNvSpPr/>
          <p:nvPr/>
        </p:nvSpPr>
        <p:spPr>
          <a:xfrm>
            <a:off x="6126480" y="274320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sleep, activity, lubrication, vulval care, communication</a:t>
            </a:r>
            <a:endParaRPr lang="en-US" sz="750" dirty="0"/>
          </a:p>
        </p:txBody>
      </p:sp>
      <p:sp>
        <p:nvSpPr>
          <p:cNvPr id="11" name="Shape 8"/>
          <p:cNvSpPr/>
          <p:nvPr/>
        </p:nvSpPr>
        <p:spPr>
          <a:xfrm>
            <a:off x="4709160" y="3090672"/>
            <a:ext cx="4709160" cy="0"/>
          </a:xfrm>
          <a:prstGeom prst="line">
            <a:avLst/>
          </a:prstGeom>
          <a:noFill/>
          <a:ln w="4826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9"/>
          <p:cNvSpPr/>
          <p:nvPr/>
        </p:nvSpPr>
        <p:spPr>
          <a:xfrm>
            <a:off x="4709160" y="3410712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TARGETED CARE</a:t>
            </a:r>
            <a:endParaRPr lang="en-US" sz="640" dirty="0"/>
          </a:p>
        </p:txBody>
      </p:sp>
      <p:sp>
        <p:nvSpPr>
          <p:cNvPr id="13" name="Text 10"/>
          <p:cNvSpPr/>
          <p:nvPr/>
        </p:nvSpPr>
        <p:spPr>
          <a:xfrm>
            <a:off x="6126480" y="3364992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pelvic-floor physiotherapy, medication review, hormonal care</a:t>
            </a:r>
            <a:endParaRPr lang="en-US" sz="750" dirty="0"/>
          </a:p>
        </p:txBody>
      </p:sp>
      <p:sp>
        <p:nvSpPr>
          <p:cNvPr id="14" name="Shape 11"/>
          <p:cNvSpPr/>
          <p:nvPr/>
        </p:nvSpPr>
        <p:spPr>
          <a:xfrm>
            <a:off x="4709160" y="3712464"/>
            <a:ext cx="4709160" cy="0"/>
          </a:xfrm>
          <a:prstGeom prst="line">
            <a:avLst/>
          </a:prstGeom>
          <a:noFill/>
          <a:ln w="4826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2"/>
          <p:cNvSpPr/>
          <p:nvPr/>
        </p:nvSpPr>
        <p:spPr>
          <a:xfrm>
            <a:off x="4709160" y="4032504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PROCEDURES</a:t>
            </a:r>
            <a:endParaRPr lang="en-US" sz="640" dirty="0"/>
          </a:p>
        </p:txBody>
      </p:sp>
      <p:sp>
        <p:nvSpPr>
          <p:cNvPr id="16" name="Text 13"/>
          <p:cNvSpPr/>
          <p:nvPr/>
        </p:nvSpPr>
        <p:spPr>
          <a:xfrm>
            <a:off x="6126480" y="3986784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selected PRP, device-based or filler options after defined indication</a:t>
            </a:r>
            <a:endParaRPr lang="en-US" sz="750" dirty="0"/>
          </a:p>
        </p:txBody>
      </p:sp>
      <p:sp>
        <p:nvSpPr>
          <p:cNvPr id="17" name="Shape 14"/>
          <p:cNvSpPr/>
          <p:nvPr/>
        </p:nvSpPr>
        <p:spPr>
          <a:xfrm>
            <a:off x="4709160" y="4334256"/>
            <a:ext cx="4709160" cy="0"/>
          </a:xfrm>
          <a:prstGeom prst="line">
            <a:avLst/>
          </a:prstGeom>
          <a:noFill/>
          <a:ln w="4826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5"/>
          <p:cNvSpPr/>
          <p:nvPr/>
        </p:nvSpPr>
        <p:spPr>
          <a:xfrm>
            <a:off x="4709160" y="4654296"/>
            <a:ext cx="13258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</a:t>
            </a:r>
            <a:endParaRPr lang="en-US" sz="640" dirty="0"/>
          </a:p>
        </p:txBody>
      </p:sp>
      <p:sp>
        <p:nvSpPr>
          <p:cNvPr id="19" name="Text 16"/>
          <p:cNvSpPr/>
          <p:nvPr/>
        </p:nvSpPr>
        <p:spPr>
          <a:xfrm>
            <a:off x="6126480" y="4608576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measure value, monitor harms, stop or change when needed</a:t>
            </a:r>
            <a:endParaRPr lang="en-US" sz="750" dirty="0"/>
          </a:p>
        </p:txBody>
      </p:sp>
      <p:sp>
        <p:nvSpPr>
          <p:cNvPr id="20" name="Shape 17"/>
          <p:cNvSpPr/>
          <p:nvPr/>
        </p:nvSpPr>
        <p:spPr>
          <a:xfrm>
            <a:off x="4709160" y="4956048"/>
            <a:ext cx="4709160" cy="0"/>
          </a:xfrm>
          <a:prstGeom prst="line">
            <a:avLst/>
          </a:prstGeom>
          <a:noFill/>
          <a:ln w="4826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EE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CONSULTATION WITHOUT PRESSURE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4124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private first step to measured review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0352" y="1591056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clear pathway makes intimate health care feel safer, less overwhelming and more medically accountable.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841248" y="2743200"/>
            <a:ext cx="1627632" cy="960120"/>
          </a:xfrm>
          <a:prstGeom prst="roundRect">
            <a:avLst>
              <a:gd name="adj" fmla="val 5714"/>
            </a:avLst>
          </a:prstGeom>
          <a:solidFill>
            <a:srgbClr val="A33A62"/>
          </a:solidFill>
          <a:ln w="5080">
            <a:solidFill>
              <a:srgbClr val="A33A62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/>
          <p:nvPr/>
        </p:nvSpPr>
        <p:spPr>
          <a:xfrm>
            <a:off x="1005840" y="2871216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Telehealth</a:t>
            </a:r>
            <a:endParaRPr lang="en-US" sz="720" dirty="0"/>
          </a:p>
          <a:p>
            <a:pPr marL="0" indent="0">
              <a:buNone/>
            </a:pPr>
            <a:r>
              <a:rPr lang="en-US" sz="72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private concerns and goals</a:t>
            </a:r>
            <a:endParaRPr lang="en-US" sz="720" dirty="0"/>
          </a:p>
        </p:txBody>
      </p:sp>
      <p:sp>
        <p:nvSpPr>
          <p:cNvPr id="10" name="Shape 8"/>
          <p:cNvSpPr/>
          <p:nvPr/>
        </p:nvSpPr>
        <p:spPr>
          <a:xfrm>
            <a:off x="2505456" y="3218688"/>
            <a:ext cx="411480" cy="0"/>
          </a:xfrm>
          <a:prstGeom prst="line">
            <a:avLst/>
          </a:prstGeom>
          <a:noFill/>
          <a:ln w="762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Shape 9"/>
          <p:cNvSpPr/>
          <p:nvPr/>
        </p:nvSpPr>
        <p:spPr>
          <a:xfrm>
            <a:off x="3054096" y="2743200"/>
            <a:ext cx="1627632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5080">
            <a:solidFill>
              <a:srgbClr val="E6CCD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3218688" y="2871216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Assessment</a:t>
            </a:r>
            <a:endParaRPr lang="en-US" sz="720" dirty="0"/>
          </a:p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history, exam only where clinically relevant</a:t>
            </a:r>
            <a:endParaRPr lang="en-US" sz="720" dirty="0"/>
          </a:p>
        </p:txBody>
      </p:sp>
      <p:sp>
        <p:nvSpPr>
          <p:cNvPr id="13" name="Shape 11"/>
          <p:cNvSpPr/>
          <p:nvPr/>
        </p:nvSpPr>
        <p:spPr>
          <a:xfrm>
            <a:off x="4718304" y="3218688"/>
            <a:ext cx="411480" cy="0"/>
          </a:xfrm>
          <a:prstGeom prst="line">
            <a:avLst/>
          </a:prstGeom>
          <a:noFill/>
          <a:ln w="762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2"/>
          <p:cNvSpPr/>
          <p:nvPr/>
        </p:nvSpPr>
        <p:spPr>
          <a:xfrm>
            <a:off x="5266944" y="2743200"/>
            <a:ext cx="1627632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5080">
            <a:solidFill>
              <a:srgbClr val="E6CCD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3"/>
          <p:cNvSpPr/>
          <p:nvPr/>
        </p:nvSpPr>
        <p:spPr>
          <a:xfrm>
            <a:off x="5431536" y="2871216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</a:t>
            </a:r>
            <a:endParaRPr lang="en-US" sz="720" dirty="0"/>
          </a:p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diagnosis, options, risks</a:t>
            </a:r>
            <a:endParaRPr lang="en-US" sz="720" dirty="0"/>
          </a:p>
        </p:txBody>
      </p:sp>
      <p:sp>
        <p:nvSpPr>
          <p:cNvPr id="16" name="Shape 14"/>
          <p:cNvSpPr/>
          <p:nvPr/>
        </p:nvSpPr>
        <p:spPr>
          <a:xfrm>
            <a:off x="6931152" y="3218688"/>
            <a:ext cx="411480" cy="0"/>
          </a:xfrm>
          <a:prstGeom prst="line">
            <a:avLst/>
          </a:prstGeom>
          <a:noFill/>
          <a:ln w="762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Shape 15"/>
          <p:cNvSpPr/>
          <p:nvPr/>
        </p:nvSpPr>
        <p:spPr>
          <a:xfrm>
            <a:off x="7479792" y="2743200"/>
            <a:ext cx="1627632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5080">
            <a:solidFill>
              <a:srgbClr val="E6CCD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6"/>
          <p:cNvSpPr/>
          <p:nvPr/>
        </p:nvSpPr>
        <p:spPr>
          <a:xfrm>
            <a:off x="7644384" y="2871216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Care</a:t>
            </a:r>
            <a:endParaRPr lang="en-US" sz="720" dirty="0"/>
          </a:p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treatment, support, referral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9144000" y="3218688"/>
            <a:ext cx="411480" cy="0"/>
          </a:xfrm>
          <a:prstGeom prst="line">
            <a:avLst/>
          </a:prstGeom>
          <a:noFill/>
          <a:ln w="7620">
            <a:solidFill>
              <a:srgbClr val="C89BAD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Shape 18"/>
          <p:cNvSpPr/>
          <p:nvPr/>
        </p:nvSpPr>
        <p:spPr>
          <a:xfrm>
            <a:off x="9692640" y="2743200"/>
            <a:ext cx="1627632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5080">
            <a:solidFill>
              <a:srgbClr val="E6CCD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9857232" y="2871216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</a:t>
            </a:r>
            <a:endParaRPr lang="en-US" sz="720" dirty="0"/>
          </a:p>
          <a:p>
            <a:pPr marL="0" indent="0">
              <a:buNone/>
            </a:pPr>
            <a:r>
              <a:rPr lang="en-US" sz="72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benefit, harms, next decision</a:t>
            </a:r>
            <a:endParaRPr lang="en-US" sz="720" dirty="0"/>
          </a:p>
        </p:txBody>
      </p:sp>
      <p:sp>
        <p:nvSpPr>
          <p:cNvPr id="22" name="Text 20"/>
          <p:cNvSpPr/>
          <p:nvPr/>
        </p:nvSpPr>
        <p:spPr>
          <a:xfrm>
            <a:off x="2651760" y="489204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Audience prompt: which step feels most important for patient safety?</a:t>
            </a:r>
            <a:endParaRPr lang="en-US" sz="8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3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D8E0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560" dirty="0"/>
          </a:p>
        </p:txBody>
      </p:sp>
      <p:pic>
        <p:nvPicPr>
          <p:cNvPr id="5" name="Image 0" descr="/mnt/data/work_shm/newdeck/assets/consult_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594360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C89BA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DIAGNOSIS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502920" y="10515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Three patient stories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without diagnosis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777240" y="2971800"/>
            <a:ext cx="31089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6"/>
          <p:cNvSpPr/>
          <p:nvPr/>
        </p:nvSpPr>
        <p:spPr>
          <a:xfrm>
            <a:off x="941832" y="3118104"/>
            <a:ext cx="2779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Comfort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41832" y="3392424"/>
            <a:ext cx="27797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“Sex hurts and I avoid it.”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4526280" y="2971800"/>
            <a:ext cx="31089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9"/>
          <p:cNvSpPr/>
          <p:nvPr/>
        </p:nvSpPr>
        <p:spPr>
          <a:xfrm>
            <a:off x="4690872" y="3118104"/>
            <a:ext cx="2779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Desire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690872" y="3392424"/>
            <a:ext cx="27797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“I love my partner, but I feel switched off.”</a:t>
            </a:r>
            <a:endParaRPr lang="en-US" sz="840" dirty="0"/>
          </a:p>
        </p:txBody>
      </p:sp>
      <p:sp>
        <p:nvSpPr>
          <p:cNvPr id="14" name="Shape 11"/>
          <p:cNvSpPr/>
          <p:nvPr/>
        </p:nvSpPr>
        <p:spPr>
          <a:xfrm>
            <a:off x="8275320" y="2971800"/>
            <a:ext cx="31089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5715">
            <a:solidFill>
              <a:srgbClr val="EAD7D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2"/>
          <p:cNvSpPr/>
          <p:nvPr/>
        </p:nvSpPr>
        <p:spPr>
          <a:xfrm>
            <a:off x="8439912" y="3118104"/>
            <a:ext cx="27797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Confidence</a:t>
            </a:r>
            <a:endParaRPr lang="en-US" sz="750" dirty="0"/>
          </a:p>
        </p:txBody>
      </p:sp>
      <p:sp>
        <p:nvSpPr>
          <p:cNvPr id="16" name="Text 13"/>
          <p:cNvSpPr/>
          <p:nvPr/>
        </p:nvSpPr>
        <p:spPr>
          <a:xfrm>
            <a:off x="8439912" y="3392424"/>
            <a:ext cx="27797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“My body has changed and I want options.”</a:t>
            </a:r>
            <a:endParaRPr lang="en-US" sz="840" dirty="0"/>
          </a:p>
        </p:txBody>
      </p:sp>
      <p:sp>
        <p:nvSpPr>
          <p:cNvPr id="17" name="Text 14"/>
          <p:cNvSpPr/>
          <p:nvPr/>
        </p:nvSpPr>
        <p:spPr>
          <a:xfrm>
            <a:off x="1508760" y="5074920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Ask: What questions come first? What red flags? What is established care before innovation?</a:t>
            </a:r>
            <a:endParaRPr lang="en-US" sz="8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560" dirty="0"/>
          </a:p>
        </p:txBody>
      </p:sp>
      <p:sp>
        <p:nvSpPr>
          <p:cNvPr id="5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RESPONSIBLE CARE SOUNDS LIKE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02920" y="86868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consultation should make the next step clearer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0352" y="1609344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more pressured. More informed.</a:t>
            </a:r>
            <a:endParaRPr lang="en-US" sz="880" dirty="0"/>
          </a:p>
        </p:txBody>
      </p:sp>
      <p:pic>
        <p:nvPicPr>
          <p:cNvPr id="8" name="Image 0" descr="/mnt/data/work_shm/newdeck/assets/consult_male_t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804672"/>
            <a:ext cx="3794760" cy="52578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94360" y="2423160"/>
            <a:ext cx="5669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goals, history, medicines, life stage and sexual-health concerns.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594360" y="2788920"/>
            <a:ext cx="5394960" cy="0"/>
          </a:xfrm>
          <a:prstGeom prst="line">
            <a:avLst/>
          </a:prstGeom>
          <a:noFill/>
          <a:ln w="5715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594360" y="3099816"/>
            <a:ext cx="5669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Respectful examination only when clinically relevant, explained and consented to.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594360" y="3465576"/>
            <a:ext cx="5394960" cy="0"/>
          </a:xfrm>
          <a:prstGeom prst="line">
            <a:avLst/>
          </a:prstGeom>
          <a:noFill/>
          <a:ln w="5715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594360" y="3776472"/>
            <a:ext cx="5669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Options with evidence level, likely course, costs, recovery, limitations and material risks.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594360" y="4142232"/>
            <a:ext cx="5394960" cy="0"/>
          </a:xfrm>
          <a:prstGeom prst="line">
            <a:avLst/>
          </a:prstGeom>
          <a:noFill/>
          <a:ln w="5715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2"/>
          <p:cNvSpPr/>
          <p:nvPr/>
        </p:nvSpPr>
        <p:spPr>
          <a:xfrm>
            <a:off x="594360" y="4453128"/>
            <a:ext cx="56692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written plan, aftercare, complication pathway and review.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594360" y="4818888"/>
            <a:ext cx="5394960" cy="0"/>
          </a:xfrm>
          <a:prstGeom prst="line">
            <a:avLst/>
          </a:prstGeom>
          <a:noFill/>
          <a:ln w="5715">
            <a:solidFill>
              <a:srgbClr val="E7CBD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9B98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560" dirty="0"/>
          </a:p>
        </p:txBody>
      </p:sp>
      <p:pic>
        <p:nvPicPr>
          <p:cNvPr id="5" name="Image 0" descr="/mnt/data/work_shm/newdeck/assets/abstract_righ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0"/>
            <a:ext cx="4233672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9B31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DECISION MAKING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502920" y="868680"/>
            <a:ext cx="5303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five-question filter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30352" y="1572768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26313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this before considering any emerging treatment, device or biological product.</a:t>
            </a:r>
            <a:endParaRPr lang="en-US" sz="880" dirty="0"/>
          </a:p>
        </p:txBody>
      </p:sp>
      <p:sp>
        <p:nvSpPr>
          <p:cNvPr id="9" name="Shape 6"/>
          <p:cNvSpPr/>
          <p:nvPr/>
        </p:nvSpPr>
        <p:spPr>
          <a:xfrm>
            <a:off x="685800" y="2331720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A33A6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7"/>
          <p:cNvSpPr/>
          <p:nvPr/>
        </p:nvSpPr>
        <p:spPr>
          <a:xfrm>
            <a:off x="850392" y="2459736"/>
            <a:ext cx="182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730" dirty="0"/>
          </a:p>
        </p:txBody>
      </p:sp>
      <p:sp>
        <p:nvSpPr>
          <p:cNvPr id="11" name="Text 8"/>
          <p:cNvSpPr/>
          <p:nvPr/>
        </p:nvSpPr>
        <p:spPr>
          <a:xfrm>
            <a:off x="1188720" y="2340864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exactly is it?</a:t>
            </a:r>
            <a:endParaRPr lang="en-US" sz="820" dirty="0"/>
          </a:p>
        </p:txBody>
      </p:sp>
      <p:sp>
        <p:nvSpPr>
          <p:cNvPr id="12" name="Shape 9"/>
          <p:cNvSpPr/>
          <p:nvPr/>
        </p:nvSpPr>
        <p:spPr>
          <a:xfrm>
            <a:off x="685800" y="2898648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A33A6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850392" y="3026664"/>
            <a:ext cx="182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730" dirty="0"/>
          </a:p>
        </p:txBody>
      </p:sp>
      <p:sp>
        <p:nvSpPr>
          <p:cNvPr id="14" name="Text 11"/>
          <p:cNvSpPr/>
          <p:nvPr/>
        </p:nvSpPr>
        <p:spPr>
          <a:xfrm>
            <a:off x="1188720" y="290779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 it approved or lawfully accessed?</a:t>
            </a:r>
            <a:endParaRPr lang="en-US" sz="820" dirty="0"/>
          </a:p>
        </p:txBody>
      </p:sp>
      <p:sp>
        <p:nvSpPr>
          <p:cNvPr id="15" name="Shape 12"/>
          <p:cNvSpPr/>
          <p:nvPr/>
        </p:nvSpPr>
        <p:spPr>
          <a:xfrm>
            <a:off x="685800" y="3465576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A33A6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3"/>
          <p:cNvSpPr/>
          <p:nvPr/>
        </p:nvSpPr>
        <p:spPr>
          <a:xfrm>
            <a:off x="850392" y="3593592"/>
            <a:ext cx="182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730" dirty="0"/>
          </a:p>
        </p:txBody>
      </p:sp>
      <p:sp>
        <p:nvSpPr>
          <p:cNvPr id="17" name="Text 14"/>
          <p:cNvSpPr/>
          <p:nvPr/>
        </p:nvSpPr>
        <p:spPr>
          <a:xfrm>
            <a:off x="1188720" y="34747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human evidence exists for this outcome?</a:t>
            </a:r>
            <a:endParaRPr lang="en-US" sz="820" dirty="0"/>
          </a:p>
        </p:txBody>
      </p:sp>
      <p:sp>
        <p:nvSpPr>
          <p:cNvPr id="18" name="Shape 15"/>
          <p:cNvSpPr/>
          <p:nvPr/>
        </p:nvSpPr>
        <p:spPr>
          <a:xfrm>
            <a:off x="685800" y="4032504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A33A6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6"/>
          <p:cNvSpPr/>
          <p:nvPr/>
        </p:nvSpPr>
        <p:spPr>
          <a:xfrm>
            <a:off x="850392" y="4160520"/>
            <a:ext cx="182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730" dirty="0"/>
          </a:p>
        </p:txBody>
      </p:sp>
      <p:sp>
        <p:nvSpPr>
          <p:cNvPr id="20" name="Text 17"/>
          <p:cNvSpPr/>
          <p:nvPr/>
        </p:nvSpPr>
        <p:spPr>
          <a:xfrm>
            <a:off x="1188720" y="404164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are the known and unknown risks?</a:t>
            </a:r>
            <a:endParaRPr lang="en-US" sz="820" dirty="0"/>
          </a:p>
        </p:txBody>
      </p:sp>
      <p:sp>
        <p:nvSpPr>
          <p:cNvPr id="21" name="Shape 18"/>
          <p:cNvSpPr/>
          <p:nvPr/>
        </p:nvSpPr>
        <p:spPr>
          <a:xfrm>
            <a:off x="685800" y="4599432"/>
            <a:ext cx="347472" cy="292608"/>
          </a:xfrm>
          <a:prstGeom prst="roundRect">
            <a:avLst>
              <a:gd name="adj" fmla="val 18750"/>
            </a:avLst>
          </a:prstGeom>
          <a:solidFill>
            <a:srgbClr val="A33A6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19"/>
          <p:cNvSpPr/>
          <p:nvPr/>
        </p:nvSpPr>
        <p:spPr>
          <a:xfrm>
            <a:off x="850392" y="4727448"/>
            <a:ext cx="1828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730" dirty="0"/>
          </a:p>
        </p:txBody>
      </p:sp>
      <p:sp>
        <p:nvSpPr>
          <p:cNvPr id="23" name="Text 20"/>
          <p:cNvSpPr/>
          <p:nvPr/>
        </p:nvSpPr>
        <p:spPr>
          <a:xfrm>
            <a:off x="1188720" y="4608576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b="1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will we decide if it worked?</a:t>
            </a:r>
            <a:endParaRPr lang="en-US" sz="820" dirty="0"/>
          </a:p>
        </p:txBody>
      </p:sp>
      <p:sp>
        <p:nvSpPr>
          <p:cNvPr id="24" name="Shape 21"/>
          <p:cNvSpPr/>
          <p:nvPr/>
        </p:nvSpPr>
        <p:spPr>
          <a:xfrm>
            <a:off x="685800" y="5532120"/>
            <a:ext cx="4937760" cy="438912"/>
          </a:xfrm>
          <a:prstGeom prst="roundRect">
            <a:avLst>
              <a:gd name="adj" fmla="val 12500"/>
            </a:avLst>
          </a:prstGeom>
          <a:solidFill>
            <a:srgbClr val="031835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5" name="Text 22"/>
          <p:cNvSpPr/>
          <p:nvPr/>
        </p:nvSpPr>
        <p:spPr>
          <a:xfrm>
            <a:off x="850392" y="5660136"/>
            <a:ext cx="46085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6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Curiosity + caution is the tone of ethical innovation.</a:t>
            </a:r>
            <a:endParaRPr lang="en-US" sz="6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3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592"/>
            <a:ext cx="1005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464808"/>
            <a:ext cx="301752" cy="0"/>
          </a:xfrm>
          <a:prstGeom prst="line">
            <a:avLst/>
          </a:prstGeom>
          <a:noFill/>
          <a:ln w="8255">
            <a:solidFill>
              <a:srgbClr val="C89BAD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11201400" y="64373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D8E0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560" dirty="0"/>
          </a:p>
        </p:txBody>
      </p:sp>
      <p:pic>
        <p:nvPicPr>
          <p:cNvPr id="5" name="Image 0" descr="/mnt/data/work_shm/newdeck/assets/couple_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118872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Sexual health and menopause care work best when we treat the whole person — not a single symptom or tissue.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188720" y="310896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9EEF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5"/>
          <p:cNvSpPr/>
          <p:nvPr/>
        </p:nvSpPr>
        <p:spPr>
          <a:xfrm>
            <a:off x="1353312" y="3236976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Assess first</a:t>
            </a:r>
            <a:endParaRPr lang="en-US" sz="820" dirty="0"/>
          </a:p>
        </p:txBody>
      </p:sp>
      <p:sp>
        <p:nvSpPr>
          <p:cNvPr id="9" name="Shape 6"/>
          <p:cNvSpPr/>
          <p:nvPr/>
        </p:nvSpPr>
        <p:spPr>
          <a:xfrm>
            <a:off x="3703320" y="310896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9EEF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7"/>
          <p:cNvSpPr/>
          <p:nvPr/>
        </p:nvSpPr>
        <p:spPr>
          <a:xfrm>
            <a:off x="3867912" y="3236976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established care well</a:t>
            </a:r>
            <a:endParaRPr lang="en-US" sz="820" dirty="0"/>
          </a:p>
        </p:txBody>
      </p:sp>
      <p:sp>
        <p:nvSpPr>
          <p:cNvPr id="11" name="Shape 8"/>
          <p:cNvSpPr/>
          <p:nvPr/>
        </p:nvSpPr>
        <p:spPr>
          <a:xfrm>
            <a:off x="6217920" y="310896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9EEF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9"/>
          <p:cNvSpPr/>
          <p:nvPr/>
        </p:nvSpPr>
        <p:spPr>
          <a:xfrm>
            <a:off x="6382512" y="3236976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Introduce innovation honestly</a:t>
            </a:r>
            <a:endParaRPr lang="en-US" sz="820" dirty="0"/>
          </a:p>
        </p:txBody>
      </p:sp>
      <p:sp>
        <p:nvSpPr>
          <p:cNvPr id="13" name="Shape 10"/>
          <p:cNvSpPr/>
          <p:nvPr/>
        </p:nvSpPr>
        <p:spPr>
          <a:xfrm>
            <a:off x="8732520" y="3108960"/>
            <a:ext cx="1920240" cy="566928"/>
          </a:xfrm>
          <a:prstGeom prst="roundRect">
            <a:avLst>
              <a:gd name="adj" fmla="val 9677"/>
            </a:avLst>
          </a:prstGeom>
          <a:solidFill>
            <a:srgbClr val="F9EEF2"/>
          </a:solidFill>
          <a:ln w="5080">
            <a:solidFill>
              <a:srgbClr val="EAD7D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1"/>
          <p:cNvSpPr/>
          <p:nvPr/>
        </p:nvSpPr>
        <p:spPr>
          <a:xfrm>
            <a:off x="8897112" y="3236976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03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Review what matters</a:t>
            </a:r>
            <a:endParaRPr lang="en-US" sz="820" dirty="0"/>
          </a:p>
        </p:txBody>
      </p:sp>
      <p:sp>
        <p:nvSpPr>
          <p:cNvPr id="15" name="Text 12"/>
          <p:cNvSpPr/>
          <p:nvPr/>
        </p:nvSpPr>
        <p:spPr>
          <a:xfrm>
            <a:off x="3749040" y="493776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 Mike Shenouda</a:t>
            </a:r>
            <a:endParaRPr lang="en-US" sz="820" dirty="0"/>
          </a:p>
          <a:p>
            <a:pPr marL="0" indent="0" algn="ctr">
              <a:buNone/>
            </a:pPr>
            <a:r>
              <a:rPr lang="en-US" sz="82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Géniale Sexual Health &amp; Regenerative Medicine</a:t>
            </a:r>
            <a:endParaRPr lang="en-US" sz="820" dirty="0"/>
          </a:p>
        </p:txBody>
      </p:sp>
      <p:sp>
        <p:nvSpPr>
          <p:cNvPr id="16" name="Shape 13"/>
          <p:cNvSpPr/>
          <p:nvPr/>
        </p:nvSpPr>
        <p:spPr>
          <a:xfrm>
            <a:off x="4800600" y="5623560"/>
            <a:ext cx="2560320" cy="411480"/>
          </a:xfrm>
          <a:prstGeom prst="roundRect">
            <a:avLst>
              <a:gd name="adj" fmla="val 11111"/>
            </a:avLst>
          </a:prstGeom>
          <a:solidFill>
            <a:srgbClr val="A33A62"/>
          </a:solidFill>
          <a:ln w="12700">
            <a:solidFill>
              <a:srgbClr val="A33A6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4"/>
          <p:cNvSpPr/>
          <p:nvPr/>
        </p:nvSpPr>
        <p:spPr>
          <a:xfrm>
            <a:off x="4910328" y="5678424"/>
            <a:ext cx="23408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Q&amp;A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1954</Words>
  <Application>Microsoft Office PowerPoint</Application>
  <PresentationFormat>Widescreen</PresentationFormat>
  <Paragraphs>278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Géniale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Géniale Sexual Health and Menopause</dc:title>
  <dc:subject>Sexual Health and Menopause</dc:subject>
  <dc:creator>OpenAI</dc:creator>
  <cp:lastModifiedBy>Mike Shenouda</cp:lastModifiedBy>
  <cp:revision>2</cp:revision>
  <dcterms:created xsi:type="dcterms:W3CDTF">2026-09-01T11:54:58Z</dcterms:created>
  <dcterms:modified xsi:type="dcterms:W3CDTF">2026-09-01T11:37:03Z</dcterms:modified>
</cp:coreProperties>
</file>