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Welcome participants. Explain that sexual health is a legitimate part of health, and that the webinar provides education rather than a diagnosis or personal treatment recommendation.</a:t>
            </a:r>
          </a:p>
          <a:p>
            <a:endParaRPr/>
          </a:p>
          <a:p>
            <a:r>
              <a:t>[Sources]</a:t>
            </a:r>
          </a:p>
          <a:p>
            <a:r>
              <a:t>-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Set expectations: this is a broad map, not a menu of procedures. Encourage questions for the final Q&amp;A.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Read the safety framework briefly. This slide supports balanced, non-promotional education and does not replace consent.</a:t>
            </a:r>
          </a:p>
          <a:p>
            <a:endParaRPr/>
          </a:p>
          <a:p>
            <a:r>
              <a:t>[Sources]</a:t>
            </a:r>
          </a:p>
          <a:p>
            <a:r>
              <a:t>-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Normalise diversity. Avoid setting a performance benchmark. Introduce the idea that treatment goals come from the patient, not from marketing.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this divider to reset the room and state what participants will be able to understand by the end of the section.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this as the organising model for the first section. Emphasise overlap and avoid implying rigid stages.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Explain that the depth of the history is what makes personalised care possible. Mention chaperones, consent and the patient’s right to pause.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Challenge the idea that a single hormone, peptide or procedure is a universal answer to low desire.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not frame painful intercourse as inevitable. Red-flag symptoms must be investigated rather than treated cosmetically.</a:t>
            </a:r>
          </a:p>
          <a:p>
            <a:endParaRPr/>
          </a:p>
          <a:p>
            <a:r>
              <a:t>[Sources]</a:t>
            </a:r>
          </a:p>
          <a:p>
            <a:r>
              <a:t>- https://www.menopause.org.au/hp/information-sheets/genitourinary-syndrome-of-menopause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Connect gently to the previous vaginal orgasm webinar. Avoid claims that one treatment creates or guarantees a particular type of orgasm.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Define regeneration carefully. This language avoids overstatement while allowing an evidence-aware discussion.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Keep this balanced. Explain that Australian regulation of PRP depends on collection, processing, use and supply arrangements.</a:t>
            </a:r>
          </a:p>
          <a:p>
            <a:endParaRPr/>
          </a:p>
          <a:p>
            <a:r>
              <a:t>[Sources]</a:t>
            </a:r>
          </a:p>
          <a:p>
            <a:r>
              <a:t>- https://www.tga.gov.au/resources/guidance/regulating-platelet-rich-plasma-prp-platelet-rich-fibrin-prf-and-conditioned-serum</a:t>
            </a:r>
          </a:p>
          <a:p>
            <a:r>
              <a:t>-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Avoid generic “vaginal rejuvenation” claims. Discuss exact indications, device status and evidence only in consultation.</a:t>
            </a:r>
          </a:p>
          <a:p>
            <a:endParaRPr/>
          </a:p>
          <a:p>
            <a:r>
              <a:t>[Sources]</a:t>
            </a:r>
          </a:p>
          <a:p>
            <a:r>
              <a:t>-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Summarise part one with a stepped-care approach. Higher-tech is not automatically higher-value.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this divider to reset the room and state what participants will be able to understand by the end of the section.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Provide a broad definition and acknowledge variable experiences. Avoid suggesting everyone has severe symptoms.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Connect systemic change to multiple tissue systems without attributing every symptom to menopause.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Invite patients to raise symptoms directly; clinicians should ask respectfully. Explain that GSM is a clinical term, not a cosmetic label.</a:t>
            </a:r>
          </a:p>
          <a:p>
            <a:endParaRPr/>
          </a:p>
          <a:p>
            <a:r>
              <a:t>[Sources]</a:t>
            </a:r>
          </a:p>
          <a:p>
            <a:r>
              <a:t>- https://www.menopause.org.au/hp/information-sheets/genitourinary-syndrome-of-menopause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Lead with established supportive and hormonal options. Breast cancer history or complex risk requires individual specialist-informed discussion.</a:t>
            </a:r>
          </a:p>
          <a:p>
            <a:endParaRPr/>
          </a:p>
          <a:p>
            <a:r>
              <a:t>[Sources]</a:t>
            </a:r>
          </a:p>
          <a:p>
            <a:r>
              <a:t>- https://www.menopause.org.au/hp/information-sheets/genitourinary-syndrome-of-menopause</a:t>
            </a:r>
          </a:p>
          <a:p>
            <a:r>
              <a:t>- https://www.tga.gov.au/resources/resources/international-scientific-guidelines-adopted-australia/guideline-clinical-investigation-medicinal-products-hormone-replacement-therapy-oestrogen-deficiency-symptoms-postmenopausal-women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not present MHT as mandatory or risk-free. Encourage individual evaluation and shared decision-making.</a:t>
            </a:r>
          </a:p>
          <a:p>
            <a:endParaRPr/>
          </a:p>
          <a:p>
            <a:r>
              <a:t>[Sources]</a:t>
            </a:r>
          </a:p>
          <a:p>
            <a:r>
              <a:t>- https://www.tga.gov.au/resources/resources/international-scientific-guidelines-adopted-australia/guideline-clinical-investigation-medicinal-products-hormone-replacement-therapy-oestrogen-deficiency-symptoms-postmenopausal-women</a:t>
            </a:r>
          </a:p>
          <a:p>
            <a:r>
              <a:t>- https://menopause.org/wp-content/uploads/press-release/for-women-mht-position-statement.pdf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Keep prescription product discussion class-level and non-promotional. Do not name or advertise prescription-only medicines in public-facing content.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Avoid anti-ageing promises. Frame care around skin health and patient-defined aesthetic goals, with risk information prominent.</a:t>
            </a:r>
          </a:p>
          <a:p>
            <a:endParaRPr/>
          </a:p>
          <a:p>
            <a:r>
              <a:t>[Sources]</a:t>
            </a:r>
          </a:p>
          <a:p>
            <a:r>
              <a:t>-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Do not promote unapproved therapeutic goods. This slide explains why hair loss needs medical assessment before any regenerative adjunct.</a:t>
            </a:r>
          </a:p>
          <a:p>
            <a:endParaRPr/>
          </a:p>
          <a:p>
            <a:r>
              <a:t>[Sources]</a:t>
            </a:r>
          </a:p>
          <a:p>
            <a:r>
              <a:t>- https://www.tga.gov.au/news/media-releases/unapproved-peptide-product-promoters-and-suppliers-are-put-on-notice</a:t>
            </a:r>
          </a:p>
          <a:p>
            <a:r>
              <a:t>- https://www.tga.gov.au/resources/guidance/regulating-platelet-rich-plasma-prp-platelet-rich-fibrin-prf-and-conditioned-serum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slide is intentionally non-pathologising. Follow higher-risk non-surgical cosmetic advertising guidance and avoid idealised genital standards.</a:t>
            </a:r>
          </a:p>
          <a:p>
            <a:endParaRPr/>
          </a:p>
          <a:p>
            <a:r>
              <a:t>[Sources]</a:t>
            </a:r>
          </a:p>
          <a:p>
            <a:r>
              <a:t>- https://www.ahpra.gov.au/Resources/Cosmetic-surgery-hub/Cosmetic-procedure-advertising-guidelines.aspx</a:t>
            </a:r>
          </a:p>
          <a:p>
            <a:r>
              <a:t>- https://www.menopause.org.au/hp/information-sheets/genitourinary-syndrome-of-menopause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 precise anatomy. Avoid “tightening” as a universal promise or a proxy for sexual satisfaction.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is an evidence and regulation slide, not a treatment offer. Avoid brand names and consumer calls to action.</a:t>
            </a:r>
          </a:p>
          <a:p>
            <a:endParaRPr/>
          </a:p>
          <a:p>
            <a:r>
              <a:t>[Sources]</a:t>
            </a:r>
          </a:p>
          <a:p>
            <a:r>
              <a:t>- https://www.tga.gov.au/news/media-releases/unapproved-peptide-product-promoters-and-suppliers-are-put-on-notice</a:t>
            </a:r>
          </a:p>
          <a:p>
            <a:r>
              <a:t>- https://www.tga.gov.au/resources/guidance/regulating-platelet-rich-plasma-prp-platelet-rich-fibrin-prf-and-conditioned-serum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Teach informed scepticism without dismissing innovation. A consultation should make uncertainties explicit.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is the core service philosophy: coordinated and proportionate, not procedure-first.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Position the consultation as the safeguard. Cooling-off and consent requirements depend on procedure type and jurisdiction; apply current standards.</a:t>
            </a:r>
          </a:p>
          <a:p>
            <a:endParaRPr/>
          </a:p>
          <a:p>
            <a:r>
              <a:t>[Sources]</a:t>
            </a:r>
          </a:p>
          <a:p>
            <a:r>
              <a:t>-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State clearly that compliance continues across advertising, consultation, consent, treatment and follow-up.</a:t>
            </a:r>
          </a:p>
          <a:p>
            <a:endParaRPr/>
          </a:p>
          <a:p>
            <a:r>
              <a:t>[Sources]</a:t>
            </a:r>
          </a:p>
          <a:p>
            <a:r>
              <a:t>- https://www.ahpra.gov.au/Resources/Cosmetic-surgery-hub/Cosmetic-procedure-advertising-guidelines.aspx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Pause and invite participants to photograph or write down these questions.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Close the formal presentation and begin Q&amp;A. For personal symptoms, provide general education and recommend a private assessment rather than diagnosing publicly.</a:t>
            </a:r>
          </a:p>
          <a:p>
            <a:endParaRPr/>
          </a:p>
          <a:p>
            <a:r>
              <a:t>[Sources]</a:t>
            </a:r>
          </a:p>
          <a:p>
            <a:r>
              <a:t>- Presenter clinical framework; no external claim on this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80F179F-1664-43E7-9C4C-D33271348D7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1667"/>
            </a:avLst>
          </a:prstGeom>
          <a:solidFill>
            <a:srgbClr val="0B1F33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15D6B1A-96B7-497E-B79E-415C6449AFF3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4095750" cy="6858000"/>
          </a:xfrm>
          <a:prstGeom prst="roundRect">
            <a:avLst>
              <a:gd name="adj" fmla="val 2791"/>
            </a:avLst>
          </a:prstGeom>
          <a:solidFill>
            <a:srgbClr val="58364A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A561F4F-F616-4619-A1A2-39B8E415B0A8}"/>
              </a:ext>
            </a:extLst>
          </p:cNvPr>
          <p:cNvSpPr>
            <a:spLocks noGrp="1"/>
          </p:cNvSpPr>
          <p:nvPr/>
        </p:nvSpPr>
        <p:spPr>
          <a:xfrm>
            <a:off x="8572500" y="904875"/>
            <a:ext cx="2381250" cy="2381250"/>
          </a:xfrm>
          <a:prstGeom prst="ellipse">
            <a:avLst/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D00B721-966A-4CC6-ABC2-68DE302AB5AB}"/>
              </a:ext>
            </a:extLst>
          </p:cNvPr>
          <p:cNvSpPr>
            <a:spLocks noGrp="1"/>
          </p:cNvSpPr>
          <p:nvPr/>
        </p:nvSpPr>
        <p:spPr>
          <a:xfrm>
            <a:off x="9191625" y="1524000"/>
            <a:ext cx="2381250" cy="2381250"/>
          </a:xfrm>
          <a:prstGeom prst="ellipse">
            <a:avLst/>
          </a:prstGeom>
          <a:solidFill>
            <a:srgbClr val="142D46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E33D4A-31E1-47E0-B8CF-1C95D8F1EDCB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209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CE9275"/>
                </a:solidFill>
              </a:defRPr>
            </a:pPr>
            <a:r>
              <a:rPr sz="165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5FD7F2-78BC-4E86-80DF-256D8946A80C}"/>
              </a:ext>
            </a:extLst>
          </p:cNvPr>
          <p:cNvSpPr>
            <a:spLocks noGrp="1"/>
          </p:cNvSpPr>
          <p:nvPr/>
        </p:nvSpPr>
        <p:spPr>
          <a:xfrm>
            <a:off x="609600" y="1504950"/>
            <a:ext cx="68580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SEXUAL HEALTH</a:t>
            </a:r>
          </a:p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&amp; MENOPAUSE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F05DF1-26CF-404C-A782-50C4F6DDB5B9}"/>
              </a:ext>
            </a:extLst>
          </p:cNvPr>
          <p:cNvSpPr>
            <a:spLocks noGrp="1"/>
          </p:cNvSpPr>
          <p:nvPr/>
        </p:nvSpPr>
        <p:spPr>
          <a:xfrm>
            <a:off x="609600" y="3238500"/>
            <a:ext cx="6572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E8D5DA"/>
                </a:solidFill>
              </a:defRPr>
            </a:pPr>
            <a:r>
              <a:rPr sz="1875" b="0">
                <a:solidFill>
                  <a:srgbClr val="E8D5DA"/>
                </a:solidFill>
              </a:rPr>
              <a:t>Navigate change. Restore confidence. Thrive with informed care.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3BFC3B-8988-44D4-A7DB-48AFF494D95D}"/>
              </a:ext>
            </a:extLst>
          </p:cNvPr>
          <p:cNvSpPr>
            <a:spLocks noGrp="1"/>
          </p:cNvSpPr>
          <p:nvPr/>
        </p:nvSpPr>
        <p:spPr>
          <a:xfrm>
            <a:off x="609600" y="4810125"/>
            <a:ext cx="4572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Dr Mike Shenouda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85F1A1-E674-4A5B-86BF-F6532CF94FB8}"/>
              </a:ext>
            </a:extLst>
          </p:cNvPr>
          <p:cNvSpPr>
            <a:spLocks noGrp="1"/>
          </p:cNvSpPr>
          <p:nvPr/>
        </p:nvSpPr>
        <p:spPr>
          <a:xfrm>
            <a:off x="609600" y="5238750"/>
            <a:ext cx="685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E8D5DA"/>
                </a:solidFill>
              </a:defRPr>
            </a:pPr>
            <a:r>
              <a:rPr sz="1350" b="0">
                <a:solidFill>
                  <a:srgbClr val="E8D5DA"/>
                </a:solidFill>
              </a:rPr>
              <a:t>Medical Physician  |  Sexual Health &amp; Regenerative Medicine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51FED6-DE4C-4F00-83CC-DC4BC2E50298}"/>
              </a:ext>
            </a:extLst>
          </p:cNvPr>
          <p:cNvSpPr>
            <a:spLocks noGrp="1"/>
          </p:cNvSpPr>
          <p:nvPr/>
        </p:nvSpPr>
        <p:spPr>
          <a:xfrm>
            <a:off x="609600" y="59817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CE9275"/>
                </a:solidFill>
              </a:defRPr>
            </a:pPr>
            <a:r>
              <a:rPr sz="1050" b="1">
                <a:solidFill>
                  <a:srgbClr val="CE9275"/>
                </a:solidFill>
              </a:rPr>
              <a:t>Patient education webinar  •  60 minutes</a:t>
            </a:r>
          </a:p>
        </p:txBody>
      </p:sp>
    </p:spTree>
    <p:extLst>
      <p:ext uri="{BB962C8B-B14F-4D97-AF65-F5344CB8AC3E}">
        <p14:creationId xmlns:p14="http://schemas.microsoft.com/office/powerpoint/2010/main" val="105511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08EF666-2B3D-4FBA-86ED-8437ACB52115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14C07F-DFA2-4C02-B8BC-187AF173F641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WELCOME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719C21-3AA4-429E-A178-449A1169434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3C6DF8-6C76-406C-BE8E-BC969C4758D8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9EA4-EA7F-4B44-9C01-251E0B9320E6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A08227-E139-41BC-A533-2685B4341712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Tonight’s two-part journey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6C1CBE4-1E3F-403C-91D7-1D89D5F84F44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3530600" cy="3886200"/>
          </a:xfrm>
          <a:prstGeom prst="roundRect">
            <a:avLst>
              <a:gd name="adj" fmla="val 323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83C3F6-1E90-441B-BC7D-2B1CD58BA06F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30734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PART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0EA31C-A3F3-4F75-A47C-0BA328C941A6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307340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Sexual health medicine</a:t>
            </a:r>
          </a:p>
          <a:p>
            <a:endParaRPr sz="1350" b="0">
              <a:solidFill>
                <a:srgbClr val="0B1F33"/>
              </a:solidFill>
            </a:endParaRPr>
          </a:p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Desire, arousal, orgasm, pain, function, relationships and whole-person assessment.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387425-1605-4E72-BA82-30BD3887CFDF}"/>
              </a:ext>
            </a:extLst>
          </p:cNvPr>
          <p:cNvSpPr>
            <a:spLocks noGrp="1"/>
          </p:cNvSpPr>
          <p:nvPr/>
        </p:nvSpPr>
        <p:spPr>
          <a:xfrm>
            <a:off x="4330700" y="1762125"/>
            <a:ext cx="3530600" cy="3886200"/>
          </a:xfrm>
          <a:prstGeom prst="roundRect">
            <a:avLst>
              <a:gd name="adj" fmla="val 323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305F4-9CCB-4147-87B3-144DF1E8911D}"/>
              </a:ext>
            </a:extLst>
          </p:cNvPr>
          <p:cNvSpPr>
            <a:spLocks noGrp="1"/>
          </p:cNvSpPr>
          <p:nvPr/>
        </p:nvSpPr>
        <p:spPr>
          <a:xfrm>
            <a:off x="4559300" y="2019300"/>
            <a:ext cx="30734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PART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92316D-B5F4-471C-A85A-D6559B659DBE}"/>
              </a:ext>
            </a:extLst>
          </p:cNvPr>
          <p:cNvSpPr>
            <a:spLocks noGrp="1"/>
          </p:cNvSpPr>
          <p:nvPr/>
        </p:nvSpPr>
        <p:spPr>
          <a:xfrm>
            <a:off x="4559300" y="2714625"/>
            <a:ext cx="307340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Menopause &amp; sexual health</a:t>
            </a:r>
          </a:p>
          <a:p>
            <a:endParaRPr sz="1350" b="0">
              <a:solidFill>
                <a:srgbClr val="0B1F33"/>
              </a:solidFill>
            </a:endParaRPr>
          </a:p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How hormonal change can affect skin, hair, genital comfort, confidence and intimacy — and how care can be layered.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E96B04E-4F60-4CAE-907B-93D0679B13AC}"/>
              </a:ext>
            </a:extLst>
          </p:cNvPr>
          <p:cNvSpPr>
            <a:spLocks noGrp="1"/>
          </p:cNvSpPr>
          <p:nvPr/>
        </p:nvSpPr>
        <p:spPr>
          <a:xfrm>
            <a:off x="8051800" y="1762125"/>
            <a:ext cx="3530600" cy="3886200"/>
          </a:xfrm>
          <a:prstGeom prst="roundRect">
            <a:avLst>
              <a:gd name="adj" fmla="val 323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DEC796-C274-46F4-BFFA-901AD2882019}"/>
              </a:ext>
            </a:extLst>
          </p:cNvPr>
          <p:cNvSpPr>
            <a:spLocks noGrp="1"/>
          </p:cNvSpPr>
          <p:nvPr/>
        </p:nvSpPr>
        <p:spPr>
          <a:xfrm>
            <a:off x="8280400" y="2019300"/>
            <a:ext cx="30734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THE GOAL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8DFE88-55E0-49B4-8973-13FDD495B888}"/>
              </a:ext>
            </a:extLst>
          </p:cNvPr>
          <p:cNvSpPr>
            <a:spLocks noGrp="1"/>
          </p:cNvSpPr>
          <p:nvPr/>
        </p:nvSpPr>
        <p:spPr>
          <a:xfrm>
            <a:off x="8280400" y="2714625"/>
            <a:ext cx="307340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Informed choices</a:t>
            </a:r>
          </a:p>
          <a:p>
            <a:endParaRPr sz="1350" b="0">
              <a:solidFill>
                <a:srgbClr val="0B1F33"/>
              </a:solidFill>
            </a:endParaRPr>
          </a:p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Know what is established, what is emerging, what needs further evidence, and what questions to ask.</a:t>
            </a:r>
          </a:p>
        </p:txBody>
      </p:sp>
    </p:spTree>
    <p:extLst>
      <p:ext uri="{BB962C8B-B14F-4D97-AF65-F5344CB8AC3E}">
        <p14:creationId xmlns:p14="http://schemas.microsoft.com/office/powerpoint/2010/main" val="867545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0E4190B5-297B-4D59-B4F3-D25717C7AD49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8B5AA4-5C82-4BF2-8970-C83A1527E70A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WELCOME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848C943-DE5A-411B-B26A-803B5CE56A51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7324F4-0414-446C-A560-A0C007B38D5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5E163A-3ADB-46B8-A4A8-36973115BC2B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3ABC67-AB6D-4D26-A886-A66E67E6F666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A safe and respectful framework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24005B3-61FD-43B9-898A-2A04B83271CC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8C5A7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7FDCBD-BADD-4919-9957-9BEFD0E5FFAD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8C78DF-2C9F-4B88-A202-5764E1899B2D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Education only: individual diagnosis and treatment require a private clinical assessment.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3A2854-5817-4C44-8F80-F25C11DDB61A}"/>
              </a:ext>
            </a:extLst>
          </p:cNvPr>
          <p:cNvSpPr>
            <a:spLocks noGrp="1"/>
          </p:cNvSpPr>
          <p:nvPr/>
        </p:nvSpPr>
        <p:spPr>
          <a:xfrm>
            <a:off x="914400" y="22955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3F4122-2BF3-44EB-B181-BE07200E155F}"/>
              </a:ext>
            </a:extLst>
          </p:cNvPr>
          <p:cNvSpPr>
            <a:spLocks noGrp="1"/>
          </p:cNvSpPr>
          <p:nvPr/>
        </p:nvSpPr>
        <p:spPr>
          <a:xfrm>
            <a:off x="1257300" y="22955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Sexual concerns may reflect medical, hormonal, psychological, relational, pelvic-floor or medication factors — often more than one.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3BF89DB-DB8A-49FB-A6A6-091CEA2AE2F6}"/>
              </a:ext>
            </a:extLst>
          </p:cNvPr>
          <p:cNvSpPr>
            <a:spLocks noGrp="1"/>
          </p:cNvSpPr>
          <p:nvPr/>
        </p:nvSpPr>
        <p:spPr>
          <a:xfrm>
            <a:off x="914400" y="300037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795533-A784-4DF1-900C-7CA71C2AAF38}"/>
              </a:ext>
            </a:extLst>
          </p:cNvPr>
          <p:cNvSpPr>
            <a:spLocks noGrp="1"/>
          </p:cNvSpPr>
          <p:nvPr/>
        </p:nvSpPr>
        <p:spPr>
          <a:xfrm>
            <a:off x="1257300" y="300037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No treatment suits everyone. Benefits, limitations, alternatives, costs, recovery and risks must be discussed before consent.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3E357D-901E-4974-80A9-1698C62C852E}"/>
              </a:ext>
            </a:extLst>
          </p:cNvPr>
          <p:cNvSpPr>
            <a:spLocks noGrp="1"/>
          </p:cNvSpPr>
          <p:nvPr/>
        </p:nvSpPr>
        <p:spPr>
          <a:xfrm>
            <a:off x="914400" y="37052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F863B6-D786-43A6-B826-32DD6542AF3D}"/>
              </a:ext>
            </a:extLst>
          </p:cNvPr>
          <p:cNvSpPr>
            <a:spLocks noGrp="1"/>
          </p:cNvSpPr>
          <p:nvPr/>
        </p:nvSpPr>
        <p:spPr>
          <a:xfrm>
            <a:off x="1257300" y="37052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Urgent, new or unexplained symptoms — including bleeding, a lesion, severe pain or a breast change — require timely medical assessment.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5AC3C6D-595D-4EA7-8CC0-C0ED7E8D8EC7}"/>
              </a:ext>
            </a:extLst>
          </p:cNvPr>
          <p:cNvSpPr>
            <a:spLocks noGrp="1"/>
          </p:cNvSpPr>
          <p:nvPr/>
        </p:nvSpPr>
        <p:spPr>
          <a:xfrm>
            <a:off x="7096125" y="5238750"/>
            <a:ext cx="4000500" cy="647700"/>
          </a:xfrm>
          <a:prstGeom prst="roundRect">
            <a:avLst>
              <a:gd name="adj" fmla="val 17647"/>
            </a:avLst>
          </a:prstGeom>
          <a:solidFill>
            <a:srgbClr val="0B1F33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C728EF-BB8A-4E82-9072-6850278356E0}"/>
              </a:ext>
            </a:extLst>
          </p:cNvPr>
          <p:cNvSpPr>
            <a:spLocks noGrp="1"/>
          </p:cNvSpPr>
          <p:nvPr/>
        </p:nvSpPr>
        <p:spPr>
          <a:xfrm>
            <a:off x="7334250" y="5334000"/>
            <a:ext cx="3524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ASSESS FIRST</a:t>
            </a:r>
          </a:p>
        </p:txBody>
      </p:sp>
    </p:spTree>
    <p:extLst>
      <p:ext uri="{BB962C8B-B14F-4D97-AF65-F5344CB8AC3E}">
        <p14:creationId xmlns:p14="http://schemas.microsoft.com/office/powerpoint/2010/main" val="1256155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0C73AB7-8ED4-4C44-8262-F07BEA9D61D7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5A3A14-4FE4-429B-BB15-E5F98B234C07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WELCOME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98680BC-4123-4BF0-B36B-734B40A5C7FF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4D4252-4ACE-40B0-87E8-F2A41E15D7B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41AA7B-5216-405E-8E73-52E7BB911D62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04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620BE4-D20A-43C2-B851-BB380E7456E7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Sexual health is bigger than performance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A19E848-8D36-47D2-BB19-4E74C0D559A7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235B61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361F6F-D3F3-4631-89BC-DCC7CF84DF90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ED01F6-DC0F-430E-88A5-A2AB0EAB80AE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Sexual wellbeing can include desire, pleasure, arousal, comfort, orgasm, body confidence, fertility goals, identity, safety and connection.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3C4A2F-767D-4411-9B80-3E47BEC4A2AC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BADF07-228D-47B6-93BD-3BD55F7F2509}"/>
              </a:ext>
            </a:extLst>
          </p:cNvPr>
          <p:cNvSpPr>
            <a:spLocks noGrp="1"/>
          </p:cNvSpPr>
          <p:nvPr/>
        </p:nvSpPr>
        <p:spPr>
          <a:xfrm>
            <a:off x="1257300" y="2400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There is no single “normal” frequency, response or pathway to pleasure.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53EA75-90D9-447E-B2C8-DD7990D2E5D7}"/>
              </a:ext>
            </a:extLst>
          </p:cNvPr>
          <p:cNvSpPr>
            <a:spLocks noGrp="1"/>
          </p:cNvSpPr>
          <p:nvPr/>
        </p:nvSpPr>
        <p:spPr>
          <a:xfrm>
            <a:off x="914400" y="300037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291329-FF86-4AE9-BA52-32B7342BA6E0}"/>
              </a:ext>
            </a:extLst>
          </p:cNvPr>
          <p:cNvSpPr>
            <a:spLocks noGrp="1"/>
          </p:cNvSpPr>
          <p:nvPr/>
        </p:nvSpPr>
        <p:spPr>
          <a:xfrm>
            <a:off x="1257300" y="300037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Distress matters: a variation only becomes a clinical concern when it troubles the person or affects wellbeing or relationships.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47A75C-0E59-4231-BDFC-C4A68FE4F194}"/>
              </a:ext>
            </a:extLst>
          </p:cNvPr>
          <p:cNvSpPr>
            <a:spLocks noGrp="1"/>
          </p:cNvSpPr>
          <p:nvPr/>
        </p:nvSpPr>
        <p:spPr>
          <a:xfrm>
            <a:off x="914400" y="37052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033EDB-E92A-45DA-8849-5DB80A3E7E8C}"/>
              </a:ext>
            </a:extLst>
          </p:cNvPr>
          <p:cNvSpPr>
            <a:spLocks noGrp="1"/>
          </p:cNvSpPr>
          <p:nvPr/>
        </p:nvSpPr>
        <p:spPr>
          <a:xfrm>
            <a:off x="1257300" y="37052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A better question than “What is wrong?” is: “What changed — and what matters to you now?”</a:t>
            </a:r>
          </a:p>
        </p:txBody>
      </p:sp>
    </p:spTree>
    <p:extLst>
      <p:ext uri="{BB962C8B-B14F-4D97-AF65-F5344CB8AC3E}">
        <p14:creationId xmlns:p14="http://schemas.microsoft.com/office/powerpoint/2010/main" val="72731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92720D-3217-4FB7-BEFB-7B0F7C02B7C2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905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0358A3-67E3-4424-A2D0-3AD26AE4D4D8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514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CE9275"/>
                </a:solidFill>
              </a:defRPr>
            </a:pPr>
            <a:r>
              <a:rPr sz="1200" b="1">
                <a:solidFill>
                  <a:srgbClr val="CE9275"/>
                </a:solidFill>
              </a:rPr>
              <a:t>PART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D9DA69-B1CC-40B4-9B8C-19C1BC0C1F61}"/>
              </a:ext>
            </a:extLst>
          </p:cNvPr>
          <p:cNvSpPr>
            <a:spLocks noGrp="1"/>
          </p:cNvSpPr>
          <p:nvPr/>
        </p:nvSpPr>
        <p:spPr>
          <a:xfrm>
            <a:off x="609600" y="2171700"/>
            <a:ext cx="1028700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Sexual Health Medicine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9D2212B-1491-4AC1-A8DA-ACF6FC5A3B31}"/>
              </a:ext>
            </a:extLst>
          </p:cNvPr>
          <p:cNvSpPr>
            <a:spLocks noGrp="1"/>
          </p:cNvSpPr>
          <p:nvPr/>
        </p:nvSpPr>
        <p:spPr>
          <a:xfrm>
            <a:off x="609600" y="3619500"/>
            <a:ext cx="1714500" cy="3810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5DD936-78D8-4E69-80AA-62F249DC0956}"/>
              </a:ext>
            </a:extLst>
          </p:cNvPr>
          <p:cNvSpPr>
            <a:spLocks noGrp="1"/>
          </p:cNvSpPr>
          <p:nvPr/>
        </p:nvSpPr>
        <p:spPr>
          <a:xfrm>
            <a:off x="609600" y="3943350"/>
            <a:ext cx="9144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E8D5DA"/>
                </a:solidFill>
              </a:defRPr>
            </a:pPr>
            <a:r>
              <a:rPr sz="1725" b="0">
                <a:solidFill>
                  <a:srgbClr val="E8D5DA"/>
                </a:solidFill>
              </a:rPr>
              <a:t>From symptoms to a whole-person diagnosis — then a proportionate care plan.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308007-C646-4B7B-BEDA-DA7C6A5957CD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E8D5DA"/>
                </a:solidFill>
              </a:defRPr>
            </a:pPr>
            <a:r>
              <a:rPr sz="900" b="1">
                <a:solidFill>
                  <a:srgbClr val="E8D5DA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25614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5A7E6603-9FD0-42B7-AD6E-CE5282FDFDFF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5CCC9F-2794-4308-BAF9-DC71C0AA700C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SEXUAL HEALTH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97D23AD-A4BA-49E6-9226-745B5FDC9CF3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07869F-9C5B-4D88-AC35-E5B7EE7BF5C2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B6C38B-B243-4A3F-9175-53A9B98A3C1C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06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44477E-7066-4D6E-B7D2-1C7D1300748B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The six domains of sexual function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72B630-2CE3-4966-8846-BB1B6A0C927E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1670050" cy="3886200"/>
          </a:xfrm>
          <a:prstGeom prst="roundRect">
            <a:avLst>
              <a:gd name="adj" fmla="val 6844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E70D60-1F97-4AFE-A42C-AF7D86553D63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12128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DESIRE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64B0AA-37FD-457D-B78E-C1A340BBC0C7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12128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Interest, motivation and receptivity can be spontaneous or responsive.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6D0C839-81F4-4287-AE24-CBCC218BADB0}"/>
              </a:ext>
            </a:extLst>
          </p:cNvPr>
          <p:cNvSpPr>
            <a:spLocks noGrp="1"/>
          </p:cNvSpPr>
          <p:nvPr/>
        </p:nvSpPr>
        <p:spPr>
          <a:xfrm>
            <a:off x="2470150" y="1762125"/>
            <a:ext cx="1670050" cy="3886200"/>
          </a:xfrm>
          <a:prstGeom prst="roundRect">
            <a:avLst>
              <a:gd name="adj" fmla="val 6844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27A5EA-675D-4D3F-AA0F-94F7DD751D0F}"/>
              </a:ext>
            </a:extLst>
          </p:cNvPr>
          <p:cNvSpPr>
            <a:spLocks noGrp="1"/>
          </p:cNvSpPr>
          <p:nvPr/>
        </p:nvSpPr>
        <p:spPr>
          <a:xfrm>
            <a:off x="2698750" y="2019300"/>
            <a:ext cx="12128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AROUSAL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1115F1-E9FB-4B01-986E-82959BDEA733}"/>
              </a:ext>
            </a:extLst>
          </p:cNvPr>
          <p:cNvSpPr>
            <a:spLocks noGrp="1"/>
          </p:cNvSpPr>
          <p:nvPr/>
        </p:nvSpPr>
        <p:spPr>
          <a:xfrm>
            <a:off x="2698750" y="2714625"/>
            <a:ext cx="12128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Mental engagement and genital blood-flow responses do not always move together.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77C2138-B438-467D-86C1-746024062394}"/>
              </a:ext>
            </a:extLst>
          </p:cNvPr>
          <p:cNvSpPr>
            <a:spLocks noGrp="1"/>
          </p:cNvSpPr>
          <p:nvPr/>
        </p:nvSpPr>
        <p:spPr>
          <a:xfrm>
            <a:off x="4330700" y="1762125"/>
            <a:ext cx="1670050" cy="3886200"/>
          </a:xfrm>
          <a:prstGeom prst="roundRect">
            <a:avLst>
              <a:gd name="adj" fmla="val 6844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C0EE01-8CB5-4AE8-BBE0-4A2EFFD82ABB}"/>
              </a:ext>
            </a:extLst>
          </p:cNvPr>
          <p:cNvSpPr>
            <a:spLocks noGrp="1"/>
          </p:cNvSpPr>
          <p:nvPr/>
        </p:nvSpPr>
        <p:spPr>
          <a:xfrm>
            <a:off x="4559300" y="2019300"/>
            <a:ext cx="12128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COMFORT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9FD880-4DA8-400B-B370-5FF6B40CB5EC}"/>
              </a:ext>
            </a:extLst>
          </p:cNvPr>
          <p:cNvSpPr>
            <a:spLocks noGrp="1"/>
          </p:cNvSpPr>
          <p:nvPr/>
        </p:nvSpPr>
        <p:spPr>
          <a:xfrm>
            <a:off x="4559300" y="2714625"/>
            <a:ext cx="12128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Dryness, irritation, pelvic-floor overactivity, infection and skin conditions matter.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5C05850-CC16-49C5-9269-250A05ED5B3D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1670050" cy="3886200"/>
          </a:xfrm>
          <a:prstGeom prst="roundRect">
            <a:avLst>
              <a:gd name="adj" fmla="val 6844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DFF0B3-DC6E-4A41-B687-61D59E508445}"/>
              </a:ext>
            </a:extLst>
          </p:cNvPr>
          <p:cNvSpPr>
            <a:spLocks noGrp="1"/>
          </p:cNvSpPr>
          <p:nvPr/>
        </p:nvSpPr>
        <p:spPr>
          <a:xfrm>
            <a:off x="6419850" y="2019300"/>
            <a:ext cx="12128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ORGASM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5E06E4-BF07-484D-88C7-E3F34F198229}"/>
              </a:ext>
            </a:extLst>
          </p:cNvPr>
          <p:cNvSpPr>
            <a:spLocks noGrp="1"/>
          </p:cNvSpPr>
          <p:nvPr/>
        </p:nvSpPr>
        <p:spPr>
          <a:xfrm>
            <a:off x="6419850" y="2714625"/>
            <a:ext cx="12128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Intensity, timing and consistency vary; clitoral and vaginal stimulation can overlap.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5AB8A50-6D4A-4395-BDD7-FAF1EB5BE697}"/>
              </a:ext>
            </a:extLst>
          </p:cNvPr>
          <p:cNvSpPr>
            <a:spLocks noGrp="1"/>
          </p:cNvSpPr>
          <p:nvPr/>
        </p:nvSpPr>
        <p:spPr>
          <a:xfrm>
            <a:off x="8051800" y="1762125"/>
            <a:ext cx="1670050" cy="3886200"/>
          </a:xfrm>
          <a:prstGeom prst="roundRect">
            <a:avLst>
              <a:gd name="adj" fmla="val 6844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F84083-09C3-45A5-9196-0B7573AD2878}"/>
              </a:ext>
            </a:extLst>
          </p:cNvPr>
          <p:cNvSpPr>
            <a:spLocks noGrp="1"/>
          </p:cNvSpPr>
          <p:nvPr/>
        </p:nvSpPr>
        <p:spPr>
          <a:xfrm>
            <a:off x="8280400" y="2019300"/>
            <a:ext cx="12128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FUNCTION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FE7C4A-554C-426D-BBA2-CDB999EFB54B}"/>
              </a:ext>
            </a:extLst>
          </p:cNvPr>
          <p:cNvSpPr>
            <a:spLocks noGrp="1"/>
          </p:cNvSpPr>
          <p:nvPr/>
        </p:nvSpPr>
        <p:spPr>
          <a:xfrm>
            <a:off x="8280400" y="2714625"/>
            <a:ext cx="12128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Erection, lubrication, penetration, continence and pelvic support influence experience.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50472FD-35FD-4496-A67B-4F877E35A74D}"/>
              </a:ext>
            </a:extLst>
          </p:cNvPr>
          <p:cNvSpPr>
            <a:spLocks noGrp="1"/>
          </p:cNvSpPr>
          <p:nvPr/>
        </p:nvSpPr>
        <p:spPr>
          <a:xfrm>
            <a:off x="9912350" y="1762125"/>
            <a:ext cx="1670050" cy="3886200"/>
          </a:xfrm>
          <a:prstGeom prst="roundRect">
            <a:avLst>
              <a:gd name="adj" fmla="val 6844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1737DE-B8D5-41E2-95FB-FE38278FEACE}"/>
              </a:ext>
            </a:extLst>
          </p:cNvPr>
          <p:cNvSpPr>
            <a:spLocks noGrp="1"/>
          </p:cNvSpPr>
          <p:nvPr/>
        </p:nvSpPr>
        <p:spPr>
          <a:xfrm>
            <a:off x="10140950" y="2019300"/>
            <a:ext cx="12128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CONTEXT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BFC6F8-6DDD-402B-811B-9227BDDA3D21}"/>
              </a:ext>
            </a:extLst>
          </p:cNvPr>
          <p:cNvSpPr>
            <a:spLocks noGrp="1"/>
          </p:cNvSpPr>
          <p:nvPr/>
        </p:nvSpPr>
        <p:spPr>
          <a:xfrm>
            <a:off x="10140950" y="2714625"/>
            <a:ext cx="121285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Stress, sleep, safety, relationship dynamics, culture and life stage shape every domain.</a:t>
            </a:r>
          </a:p>
        </p:txBody>
      </p:sp>
    </p:spTree>
    <p:extLst>
      <p:ext uri="{BB962C8B-B14F-4D97-AF65-F5344CB8AC3E}">
        <p14:creationId xmlns:p14="http://schemas.microsoft.com/office/powerpoint/2010/main" val="898897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402F246-237C-4E82-850A-A705805E0991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7FE906-283A-4886-BBD8-CD9756FD404F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SEXUAL HEALTH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458A1C2-CB31-4D7A-9410-8FFCE6A679CF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3307F-9EFE-4978-8607-52A35061583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52312E-7AC6-42C8-A1DD-6538887BFCBD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07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2C9C92-3A2F-42AC-9E80-A3CD713E1F3D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The consultation: listening before treating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8541444-595F-45EC-8F37-171850E20C45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68EE45-0AF7-4920-BE44-B98047770038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CBF9F6-E610-4DDE-8A18-02E9D9D992A6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What changed, when did it begin, and is it situational or consistent?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536931-AFB4-40ED-974F-6615D1A6B48E}"/>
              </a:ext>
            </a:extLst>
          </p:cNvPr>
          <p:cNvSpPr>
            <a:spLocks noGrp="1"/>
          </p:cNvSpPr>
          <p:nvPr/>
        </p:nvSpPr>
        <p:spPr>
          <a:xfrm>
            <a:off x="914400" y="22955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896044-0DC7-4907-BF69-765CBE7954C1}"/>
              </a:ext>
            </a:extLst>
          </p:cNvPr>
          <p:cNvSpPr>
            <a:spLocks noGrp="1"/>
          </p:cNvSpPr>
          <p:nvPr/>
        </p:nvSpPr>
        <p:spPr>
          <a:xfrm>
            <a:off x="1257300" y="22955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Desire, arousal, lubrication, pain, orgasm, satisfaction and post-sex symptoms.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5749FC-3276-4518-A912-AA940ED50204}"/>
              </a:ext>
            </a:extLst>
          </p:cNvPr>
          <p:cNvSpPr>
            <a:spLocks noGrp="1"/>
          </p:cNvSpPr>
          <p:nvPr/>
        </p:nvSpPr>
        <p:spPr>
          <a:xfrm>
            <a:off x="914400" y="28956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C3E82C-9386-4ACE-B718-98C476F70989}"/>
              </a:ext>
            </a:extLst>
          </p:cNvPr>
          <p:cNvSpPr>
            <a:spLocks noGrp="1"/>
          </p:cNvSpPr>
          <p:nvPr/>
        </p:nvSpPr>
        <p:spPr>
          <a:xfrm>
            <a:off x="1257300" y="28956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Menstrual and menopause stage, pregnancy history, pelvic surgery, cancer care and trauma-informed preferences.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663C27-5787-4072-92F4-DD83A70BBACA}"/>
              </a:ext>
            </a:extLst>
          </p:cNvPr>
          <p:cNvSpPr>
            <a:spLocks noGrp="1"/>
          </p:cNvSpPr>
          <p:nvPr/>
        </p:nvSpPr>
        <p:spPr>
          <a:xfrm>
            <a:off x="914400" y="3600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3FFC5B-5B3F-4233-914D-4ABEF789D41B}"/>
              </a:ext>
            </a:extLst>
          </p:cNvPr>
          <p:cNvSpPr>
            <a:spLocks noGrp="1"/>
          </p:cNvSpPr>
          <p:nvPr/>
        </p:nvSpPr>
        <p:spPr>
          <a:xfrm>
            <a:off x="1257300" y="3600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Medicines, hormones, contraception, antidepressants, cardiovascular and metabolic health.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44E364-4542-4245-8D0E-9ABB143B8754}"/>
              </a:ext>
            </a:extLst>
          </p:cNvPr>
          <p:cNvSpPr>
            <a:spLocks noGrp="1"/>
          </p:cNvSpPr>
          <p:nvPr/>
        </p:nvSpPr>
        <p:spPr>
          <a:xfrm>
            <a:off x="914400" y="42005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A4F8BF-0501-45A5-9288-6656876D1F9A}"/>
              </a:ext>
            </a:extLst>
          </p:cNvPr>
          <p:cNvSpPr>
            <a:spLocks noGrp="1"/>
          </p:cNvSpPr>
          <p:nvPr/>
        </p:nvSpPr>
        <p:spPr>
          <a:xfrm>
            <a:off x="1257300" y="42005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Relationship context, mental health, sleep, alcohol, body image and personal goals.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ADFFB8-43F7-4255-B94A-F1953A25A565}"/>
              </a:ext>
            </a:extLst>
          </p:cNvPr>
          <p:cNvSpPr>
            <a:spLocks noGrp="1"/>
          </p:cNvSpPr>
          <p:nvPr/>
        </p:nvSpPr>
        <p:spPr>
          <a:xfrm>
            <a:off x="914400" y="48006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FB8A59-4768-4FAD-8527-147D09831A5C}"/>
              </a:ext>
            </a:extLst>
          </p:cNvPr>
          <p:cNvSpPr>
            <a:spLocks noGrp="1"/>
          </p:cNvSpPr>
          <p:nvPr/>
        </p:nvSpPr>
        <p:spPr>
          <a:xfrm>
            <a:off x="1257300" y="48006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Examination and investigations only when clinically indicated and with explicit consent.</a:t>
            </a:r>
          </a:p>
        </p:txBody>
      </p:sp>
    </p:spTree>
    <p:extLst>
      <p:ext uri="{BB962C8B-B14F-4D97-AF65-F5344CB8AC3E}">
        <p14:creationId xmlns:p14="http://schemas.microsoft.com/office/powerpoint/2010/main" val="1113444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52BE105-346A-408E-8368-9B82ECE7A5CD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97F383-02B4-4F89-9CE9-0D57119F2E94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SEXUAL HEALTH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2D6A321-AF71-4701-AED3-E9DDA0E4C457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B6D87C-54FA-481E-8918-A4ACCCC3F76F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CEC061-19C7-4BE1-A739-42A0F189BBCF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08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2D83BC-D02F-4C9A-849A-0E9FF05825F1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Desire is an ecosystem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AE31988-6CFF-4F82-8C02-880B5A6E3A2B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F88742-7364-400A-B72E-9D160B4B3993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BODY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1A26F3-A0E7-4233-9232-B5C5FF1A00E8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Hormones, pain, fatigue, illness, medication effects, sleep and physical confidence.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52CE6F5-41B1-42E5-8A02-D60E627AA691}"/>
              </a:ext>
            </a:extLst>
          </p:cNvPr>
          <p:cNvSpPr>
            <a:spLocks noGrp="1"/>
          </p:cNvSpPr>
          <p:nvPr/>
        </p:nvSpPr>
        <p:spPr>
          <a:xfrm>
            <a:off x="340042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F3F977-A626-476D-9F7B-127BF5EECAB8}"/>
              </a:ext>
            </a:extLst>
          </p:cNvPr>
          <p:cNvSpPr>
            <a:spLocks noGrp="1"/>
          </p:cNvSpPr>
          <p:nvPr/>
        </p:nvSpPr>
        <p:spPr>
          <a:xfrm>
            <a:off x="362902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MIND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F710F7-D4B0-49FD-A821-95434BF1A7A7}"/>
              </a:ext>
            </a:extLst>
          </p:cNvPr>
          <p:cNvSpPr>
            <a:spLocks noGrp="1"/>
          </p:cNvSpPr>
          <p:nvPr/>
        </p:nvSpPr>
        <p:spPr>
          <a:xfrm>
            <a:off x="362902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Stress, depression, anxiety, distraction, past experience and expectations.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6E9D5F9-F3C7-46D7-B05B-1E91B43890D6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9CE00B-D941-4536-A094-DF6A37BCE1C7}"/>
              </a:ext>
            </a:extLst>
          </p:cNvPr>
          <p:cNvSpPr>
            <a:spLocks noGrp="1"/>
          </p:cNvSpPr>
          <p:nvPr/>
        </p:nvSpPr>
        <p:spPr>
          <a:xfrm>
            <a:off x="641985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RELATIONSHIP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7E9422-0781-4816-93A0-3848B680ACB6}"/>
              </a:ext>
            </a:extLst>
          </p:cNvPr>
          <p:cNvSpPr>
            <a:spLocks noGrp="1"/>
          </p:cNvSpPr>
          <p:nvPr/>
        </p:nvSpPr>
        <p:spPr>
          <a:xfrm>
            <a:off x="641985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Trust, novelty, communication, resentment, caregiving load and opportunity.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E66CD7-1524-49A9-AD85-AFF521D39A36}"/>
              </a:ext>
            </a:extLst>
          </p:cNvPr>
          <p:cNvSpPr>
            <a:spLocks noGrp="1"/>
          </p:cNvSpPr>
          <p:nvPr/>
        </p:nvSpPr>
        <p:spPr>
          <a:xfrm>
            <a:off x="898207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7E7278-0662-4632-B512-8681170A771E}"/>
              </a:ext>
            </a:extLst>
          </p:cNvPr>
          <p:cNvSpPr>
            <a:spLocks noGrp="1"/>
          </p:cNvSpPr>
          <p:nvPr/>
        </p:nvSpPr>
        <p:spPr>
          <a:xfrm>
            <a:off x="921067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ENVIRONMENT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ED554E-C2A2-4D7E-9899-F38877ECA109}"/>
              </a:ext>
            </a:extLst>
          </p:cNvPr>
          <p:cNvSpPr>
            <a:spLocks noGrp="1"/>
          </p:cNvSpPr>
          <p:nvPr/>
        </p:nvSpPr>
        <p:spPr>
          <a:xfrm>
            <a:off x="921067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Privacy, time, culture, work, children, ageing narratives and safety.</a:t>
            </a:r>
          </a:p>
        </p:txBody>
      </p:sp>
    </p:spTree>
    <p:extLst>
      <p:ext uri="{BB962C8B-B14F-4D97-AF65-F5344CB8AC3E}">
        <p14:creationId xmlns:p14="http://schemas.microsoft.com/office/powerpoint/2010/main" val="1320926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AEECA5A-3304-44ED-B90D-53B36D8785F8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995BA0-F6CE-405C-BF08-2FDD3CD27A89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SEXUAL HEALTH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19D52EA-A432-4514-8DAF-656E29E3103D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439CAF-3E84-412A-AF8C-2505C71D5E28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FF2F4E-31AD-42C9-8079-8BA699D57290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09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D71FEA-EAE5-4AC6-8053-9D0E9EEE8CBF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Pain is information — not something to push through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0470E5C-F64F-4127-831D-DE99E4D6321A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8C5A7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282DDC-60B7-42B2-94C7-9F62BD45135A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8A2B6B-BA53-4F54-9470-D2281E5C98AF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Superficial burning or tearing can suggest dryness, vulval skin disease, infection, scarring or pelvic-floor guarding.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AAAAFA-3D95-47E0-AA0D-397F1D89DBD0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B7E215-A812-409D-AE3C-B784231830E6}"/>
              </a:ext>
            </a:extLst>
          </p:cNvPr>
          <p:cNvSpPr>
            <a:spLocks noGrp="1"/>
          </p:cNvSpPr>
          <p:nvPr/>
        </p:nvSpPr>
        <p:spPr>
          <a:xfrm>
            <a:off x="1257300" y="2400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Deep pain may involve pelvic-floor dysfunction, endometriosis, pelvic pathology, prolapse or other causes.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B171EC-F9DE-4334-BD5D-91019E74ADEA}"/>
              </a:ext>
            </a:extLst>
          </p:cNvPr>
          <p:cNvSpPr>
            <a:spLocks noGrp="1"/>
          </p:cNvSpPr>
          <p:nvPr/>
        </p:nvSpPr>
        <p:spPr>
          <a:xfrm>
            <a:off x="914400" y="31051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EBC605-AAA2-4336-94F2-ED6E21C1352D}"/>
              </a:ext>
            </a:extLst>
          </p:cNvPr>
          <p:cNvSpPr>
            <a:spLocks noGrp="1"/>
          </p:cNvSpPr>
          <p:nvPr/>
        </p:nvSpPr>
        <p:spPr>
          <a:xfrm>
            <a:off x="1257300" y="31051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Postmenopausal bleeding, persistent vulval change, a new lump or ulceration should be assessed promptly.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2FC610-A24C-44BA-9E53-54493D9DF39A}"/>
              </a:ext>
            </a:extLst>
          </p:cNvPr>
          <p:cNvSpPr>
            <a:spLocks noGrp="1"/>
          </p:cNvSpPr>
          <p:nvPr/>
        </p:nvSpPr>
        <p:spPr>
          <a:xfrm>
            <a:off x="914400" y="38100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F78522-C78A-4996-84AF-ED2FC1E817C2}"/>
              </a:ext>
            </a:extLst>
          </p:cNvPr>
          <p:cNvSpPr>
            <a:spLocks noGrp="1"/>
          </p:cNvSpPr>
          <p:nvPr/>
        </p:nvSpPr>
        <p:spPr>
          <a:xfrm>
            <a:off x="1257300" y="38100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Care may include moisturisers, lubricants, local hormonal therapy when appropriate, pelvic-floor physiotherapy, dermatologic or gynaecologic care, and psychosexual support.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AAD5D3A-FCA3-4B68-8BB2-EFEDA531E1AA}"/>
              </a:ext>
            </a:extLst>
          </p:cNvPr>
          <p:cNvSpPr>
            <a:spLocks noGrp="1"/>
          </p:cNvSpPr>
          <p:nvPr/>
        </p:nvSpPr>
        <p:spPr>
          <a:xfrm>
            <a:off x="7096125" y="5238750"/>
            <a:ext cx="4000500" cy="647700"/>
          </a:xfrm>
          <a:prstGeom prst="roundRect">
            <a:avLst>
              <a:gd name="adj" fmla="val 17647"/>
            </a:avLst>
          </a:prstGeom>
          <a:solidFill>
            <a:srgbClr val="0B1F33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986FBD-FDCB-4D38-9668-164C6F2FCDEF}"/>
              </a:ext>
            </a:extLst>
          </p:cNvPr>
          <p:cNvSpPr>
            <a:spLocks noGrp="1"/>
          </p:cNvSpPr>
          <p:nvPr/>
        </p:nvSpPr>
        <p:spPr>
          <a:xfrm>
            <a:off x="7334250" y="5334000"/>
            <a:ext cx="3524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PAIN DESERVES A DIAGNOSIS</a:t>
            </a:r>
          </a:p>
        </p:txBody>
      </p:sp>
    </p:spTree>
    <p:extLst>
      <p:ext uri="{BB962C8B-B14F-4D97-AF65-F5344CB8AC3E}">
        <p14:creationId xmlns:p14="http://schemas.microsoft.com/office/powerpoint/2010/main" val="1479122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9D58D92-5387-49E7-B1E2-B4439D3834FE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133B98-2258-4D32-B317-9BCEF0658EA7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SEXUAL HEALTH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39B92B1-48E3-4E03-A9D0-4CD4F688E3C9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14BCE0-B40B-4D27-A994-CBD5367AE1A1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4622A9-9C8F-4FE7-8A71-9295818AD14D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655152-88D3-4C88-898C-53BAA61BE823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Orgasm: anatomy, attention and learning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437999-2BC5-4737-BEA8-8BC375C7E0E4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8E405F-0CF2-4110-B33D-9B0E369D6A90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ANATOMY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83C569-E27D-4A9E-BE25-B51E9549DCDD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The clitoral network extends beyond the visible glans. Vaginal sensation and pelvic-floor contractions can contribute to orgasmic experience.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5F217A3-01F0-49B5-AF76-AAFD7807F448}"/>
              </a:ext>
            </a:extLst>
          </p:cNvPr>
          <p:cNvSpPr>
            <a:spLocks noGrp="1"/>
          </p:cNvSpPr>
          <p:nvPr/>
        </p:nvSpPr>
        <p:spPr>
          <a:xfrm>
            <a:off x="340042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7E9060-0B03-4CF5-883D-30A1109D8C10}"/>
              </a:ext>
            </a:extLst>
          </p:cNvPr>
          <p:cNvSpPr>
            <a:spLocks noGrp="1"/>
          </p:cNvSpPr>
          <p:nvPr/>
        </p:nvSpPr>
        <p:spPr>
          <a:xfrm>
            <a:off x="362902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AROUSAL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94B6F1-271D-4BA9-B4C1-0713D15A2640}"/>
              </a:ext>
            </a:extLst>
          </p:cNvPr>
          <p:cNvSpPr>
            <a:spLocks noGrp="1"/>
          </p:cNvSpPr>
          <p:nvPr/>
        </p:nvSpPr>
        <p:spPr>
          <a:xfrm>
            <a:off x="362902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Adequate stimulation, blood flow, comfort and time support the response; pressure and monitoring can interrupt it.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D2DF020-1AAB-46A6-8E5E-50B2E55B6F46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516A9C-BD97-43B0-A5BE-2BEEFB371193}"/>
              </a:ext>
            </a:extLst>
          </p:cNvPr>
          <p:cNvSpPr>
            <a:spLocks noGrp="1"/>
          </p:cNvSpPr>
          <p:nvPr/>
        </p:nvSpPr>
        <p:spPr>
          <a:xfrm>
            <a:off x="641985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LEARNING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B0DECA-45B9-4764-81BE-BCADFE0B4A34}"/>
              </a:ext>
            </a:extLst>
          </p:cNvPr>
          <p:cNvSpPr>
            <a:spLocks noGrp="1"/>
          </p:cNvSpPr>
          <p:nvPr/>
        </p:nvSpPr>
        <p:spPr>
          <a:xfrm>
            <a:off x="641985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Technique, communication, fantasy, devices and pelvic-floor awareness may expand options without defining one “correct” orgasm.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9116495-D3DE-437B-B9B0-A7EFF3405692}"/>
              </a:ext>
            </a:extLst>
          </p:cNvPr>
          <p:cNvSpPr>
            <a:spLocks noGrp="1"/>
          </p:cNvSpPr>
          <p:nvPr/>
        </p:nvSpPr>
        <p:spPr>
          <a:xfrm>
            <a:off x="898207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983F26-9C56-41CE-8CC3-D47354C1EECA}"/>
              </a:ext>
            </a:extLst>
          </p:cNvPr>
          <p:cNvSpPr>
            <a:spLocks noGrp="1"/>
          </p:cNvSpPr>
          <p:nvPr/>
        </p:nvSpPr>
        <p:spPr>
          <a:xfrm>
            <a:off x="921067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HEALTH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CC790B-408F-4422-B1E5-EE09D0745401}"/>
              </a:ext>
            </a:extLst>
          </p:cNvPr>
          <p:cNvSpPr>
            <a:spLocks noGrp="1"/>
          </p:cNvSpPr>
          <p:nvPr/>
        </p:nvSpPr>
        <p:spPr>
          <a:xfrm>
            <a:off x="921067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Pain, hormonal change, neuropathy, surgery, medicines, mood and relationship context can alter orgasm.</a:t>
            </a:r>
          </a:p>
        </p:txBody>
      </p:sp>
    </p:spTree>
    <p:extLst>
      <p:ext uri="{BB962C8B-B14F-4D97-AF65-F5344CB8AC3E}">
        <p14:creationId xmlns:p14="http://schemas.microsoft.com/office/powerpoint/2010/main" val="461745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B60C1FE-05C2-4010-A824-C8AA203EEEDA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FED29B-BC3E-4059-8F53-3C5174F1A00A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SEXUAL HEALTH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9D4B7E-46E8-4903-898A-191D4601A02B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FD9651-D2ED-49F1-8FB3-8E9AFA686A3A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9A7E51-238B-4BB4-8D5D-F7D80731A788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11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8FBB78-5869-467D-816A-28F21983F67C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Regeneration: a clinical concept, not a promise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BBA3552-EE5D-4867-A323-1E7187307545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235B61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6FABC5-A325-4F8B-B7F1-F44ECDD4DEB5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786B0C-DA0F-4A88-A937-B49D10730387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Regenerative medicine aims to influence healing, signalling, blood supply or tissue quality — but outcomes depend on the condition and the intervention.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F85EAF-D87D-4617-A2C0-889F85F278F3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FBD21A-5DC7-47D0-82AD-01F818E0A877}"/>
              </a:ext>
            </a:extLst>
          </p:cNvPr>
          <p:cNvSpPr>
            <a:spLocks noGrp="1"/>
          </p:cNvSpPr>
          <p:nvPr/>
        </p:nvSpPr>
        <p:spPr>
          <a:xfrm>
            <a:off x="1257300" y="2400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Autologous approaches use the patient’s own tissue or blood-derived components; “natural” does not mean risk-free or proven for every use.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8D5CA8-435C-4CC3-A966-8DDB8A3D54FE}"/>
              </a:ext>
            </a:extLst>
          </p:cNvPr>
          <p:cNvSpPr>
            <a:spLocks noGrp="1"/>
          </p:cNvSpPr>
          <p:nvPr/>
        </p:nvSpPr>
        <p:spPr>
          <a:xfrm>
            <a:off x="914400" y="31051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93B5ED-8E98-4C12-9521-4910D49E5256}"/>
              </a:ext>
            </a:extLst>
          </p:cNvPr>
          <p:cNvSpPr>
            <a:spLocks noGrp="1"/>
          </p:cNvSpPr>
          <p:nvPr/>
        </p:nvSpPr>
        <p:spPr>
          <a:xfrm>
            <a:off x="1257300" y="31051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A biological rationale is not the same as high-quality clinical evidence.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510402-D6B5-43D6-BF69-21E9620A79DB}"/>
              </a:ext>
            </a:extLst>
          </p:cNvPr>
          <p:cNvSpPr>
            <a:spLocks noGrp="1"/>
          </p:cNvSpPr>
          <p:nvPr/>
        </p:nvSpPr>
        <p:spPr>
          <a:xfrm>
            <a:off x="914400" y="37052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F0EF1A-85F9-404B-8E95-15E4ABA849CF}"/>
              </a:ext>
            </a:extLst>
          </p:cNvPr>
          <p:cNvSpPr>
            <a:spLocks noGrp="1"/>
          </p:cNvSpPr>
          <p:nvPr/>
        </p:nvSpPr>
        <p:spPr>
          <a:xfrm>
            <a:off x="1257300" y="37052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The most responsible language is: proposed mechanism, current evidence, uncertainty, alternatives and monitoring.</a:t>
            </a:r>
          </a:p>
        </p:txBody>
      </p:sp>
    </p:spTree>
    <p:extLst>
      <p:ext uri="{BB962C8B-B14F-4D97-AF65-F5344CB8AC3E}">
        <p14:creationId xmlns:p14="http://schemas.microsoft.com/office/powerpoint/2010/main" val="350704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7D81C12-8D09-4B1E-B32D-30817E6FB09D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694AC4-F330-4568-8CFF-6442A707251E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SEXUAL HEALTH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0AE35BC-238E-4027-81E1-903AD243EFF6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C43746-60A3-4802-9203-DC59200F1B6D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C97077-4341-474B-90C3-14692154B62C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12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4AF6F9-5341-402A-AA67-011CDB7B543E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PRP and the “O‑Shot”: what patients should know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F70181-48F3-411E-AC2B-0691E7E8A7C3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A274B9-F22A-43CB-B919-775C0866F8F6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WHAT IT 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C97933-B25F-4039-8C53-F25381A0EDA2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PRP is prepared from a patient’s blood. “O‑Shot” is a commercial term often used for genital PRP injection; protocols are not uniform.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549FDD6-7C61-410F-B9B3-AA394E4D0F1E}"/>
              </a:ext>
            </a:extLst>
          </p:cNvPr>
          <p:cNvSpPr>
            <a:spLocks noGrp="1"/>
          </p:cNvSpPr>
          <p:nvPr/>
        </p:nvSpPr>
        <p:spPr>
          <a:xfrm>
            <a:off x="340042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09562C-EE2A-4D32-B6D5-29B6A1304450}"/>
              </a:ext>
            </a:extLst>
          </p:cNvPr>
          <p:cNvSpPr>
            <a:spLocks noGrp="1"/>
          </p:cNvSpPr>
          <p:nvPr/>
        </p:nvSpPr>
        <p:spPr>
          <a:xfrm>
            <a:off x="362902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WHY CONSIDERED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FD4BE9-7587-4CF8-89DB-367312F4390D}"/>
              </a:ext>
            </a:extLst>
          </p:cNvPr>
          <p:cNvSpPr>
            <a:spLocks noGrp="1"/>
          </p:cNvSpPr>
          <p:nvPr/>
        </p:nvSpPr>
        <p:spPr>
          <a:xfrm>
            <a:off x="362902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Proposed aims may include tissue healing, comfort, sensitivity or sexual function, depending on the clinical context.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5B15954-4508-4D95-91AB-296864E7D300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E2DC7D-E784-4D61-AB8C-383EFCFF4AD3}"/>
              </a:ext>
            </a:extLst>
          </p:cNvPr>
          <p:cNvSpPr>
            <a:spLocks noGrp="1"/>
          </p:cNvSpPr>
          <p:nvPr/>
        </p:nvSpPr>
        <p:spPr>
          <a:xfrm>
            <a:off x="641985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LIMITS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750A64-8105-4D7D-ACA5-1185CE310729}"/>
              </a:ext>
            </a:extLst>
          </p:cNvPr>
          <p:cNvSpPr>
            <a:spLocks noGrp="1"/>
          </p:cNvSpPr>
          <p:nvPr/>
        </p:nvSpPr>
        <p:spPr>
          <a:xfrm>
            <a:off x="641985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Evidence is evolving, treatment is not guaranteed, and it should not replace diagnosis or established care.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26379F2-7445-4701-8EFF-67DF8E1408E2}"/>
              </a:ext>
            </a:extLst>
          </p:cNvPr>
          <p:cNvSpPr>
            <a:spLocks noGrp="1"/>
          </p:cNvSpPr>
          <p:nvPr/>
        </p:nvSpPr>
        <p:spPr>
          <a:xfrm>
            <a:off x="898207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0023759-0BCA-4155-A962-408BF3BF0A85}"/>
              </a:ext>
            </a:extLst>
          </p:cNvPr>
          <p:cNvSpPr>
            <a:spLocks noGrp="1"/>
          </p:cNvSpPr>
          <p:nvPr/>
        </p:nvSpPr>
        <p:spPr>
          <a:xfrm>
            <a:off x="921067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RISKS &amp; CONSENT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8F50F36-B20D-4476-A0B5-2C8CAD1F5DE3}"/>
              </a:ext>
            </a:extLst>
          </p:cNvPr>
          <p:cNvSpPr>
            <a:spLocks noGrp="1"/>
          </p:cNvSpPr>
          <p:nvPr/>
        </p:nvSpPr>
        <p:spPr>
          <a:xfrm>
            <a:off x="921067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Pain, bruising, bleeding, infection, swelling, altered sensation, non-response and need for further care must be discussed.</a:t>
            </a:r>
          </a:p>
        </p:txBody>
      </p:sp>
    </p:spTree>
    <p:extLst>
      <p:ext uri="{BB962C8B-B14F-4D97-AF65-F5344CB8AC3E}">
        <p14:creationId xmlns:p14="http://schemas.microsoft.com/office/powerpoint/2010/main" val="329012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69CC1AE-B71D-4B74-8C4B-B38D8AD502A6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91418D-7036-4A16-A94A-B9336D60F8BB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SEXUAL HEALTH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43CBFE9-A897-471F-8C5F-01666C32F324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5CFDF6-C347-4A18-9482-3679F70697ED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38FD11-6A81-4C3E-BB1C-D93FF82273C6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A05906-3AE6-45DC-8440-1358BA062519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Energy-based devices: where caution matters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A63FE7B-0A1C-4ECB-A247-4E0CA799091B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03E9E6-EAC6-48A4-8BE5-DDE17701F1C2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33896F-EE19-4BC9-A42F-E556ED29677A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Laser and radiofrequency devices differ in wavelength, energy delivery, tissue effect and evidence — they are not interchangeable.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840615-B12D-49C8-97F9-89FD18FD7EB8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5E39E1-5E9F-4936-A9DA-B981D3094347}"/>
              </a:ext>
            </a:extLst>
          </p:cNvPr>
          <p:cNvSpPr>
            <a:spLocks noGrp="1"/>
          </p:cNvSpPr>
          <p:nvPr/>
        </p:nvSpPr>
        <p:spPr>
          <a:xfrm>
            <a:off x="1257300" y="2400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A device may be registered for one purpose without proving every marketed claim.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4B820C-6C19-47F6-A1EA-CDEFB775E035}"/>
              </a:ext>
            </a:extLst>
          </p:cNvPr>
          <p:cNvSpPr>
            <a:spLocks noGrp="1"/>
          </p:cNvSpPr>
          <p:nvPr/>
        </p:nvSpPr>
        <p:spPr>
          <a:xfrm>
            <a:off x="914400" y="300037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4FD176-01FA-4FCD-A573-682BA40E25DC}"/>
              </a:ext>
            </a:extLst>
          </p:cNvPr>
          <p:cNvSpPr>
            <a:spLocks noGrp="1"/>
          </p:cNvSpPr>
          <p:nvPr/>
        </p:nvSpPr>
        <p:spPr>
          <a:xfrm>
            <a:off x="1257300" y="300037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Potential harms can include pain, burns, scarring, pigment change, altered sensation, infection and delayed diagnosis.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AA24BC-FC17-4AC1-BF41-263F915E5C1A}"/>
              </a:ext>
            </a:extLst>
          </p:cNvPr>
          <p:cNvSpPr>
            <a:spLocks noGrp="1"/>
          </p:cNvSpPr>
          <p:nvPr/>
        </p:nvSpPr>
        <p:spPr>
          <a:xfrm>
            <a:off x="914400" y="37052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A3496F-1768-4E5E-9D8F-0397D523A67C}"/>
              </a:ext>
            </a:extLst>
          </p:cNvPr>
          <p:cNvSpPr>
            <a:spLocks noGrp="1"/>
          </p:cNvSpPr>
          <p:nvPr/>
        </p:nvSpPr>
        <p:spPr>
          <a:xfrm>
            <a:off x="1257300" y="37052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Assessment should identify menopause-related dryness, infection, dermatoses, pelvic-floor dysfunction, prolapse, cancer risk and contraindications before treatment.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917813-D8A2-4177-925F-06D393B01FF1}"/>
              </a:ext>
            </a:extLst>
          </p:cNvPr>
          <p:cNvSpPr>
            <a:spLocks noGrp="1"/>
          </p:cNvSpPr>
          <p:nvPr/>
        </p:nvSpPr>
        <p:spPr>
          <a:xfrm>
            <a:off x="914400" y="441007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D22CAD-B449-4EFE-A16B-4D16BB36FAAE}"/>
              </a:ext>
            </a:extLst>
          </p:cNvPr>
          <p:cNvSpPr>
            <a:spLocks noGrp="1"/>
          </p:cNvSpPr>
          <p:nvPr/>
        </p:nvSpPr>
        <p:spPr>
          <a:xfrm>
            <a:off x="1257300" y="441007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Ask: What is the exact indication? What evidence supports it? What are alternatives? Who manages complications?</a:t>
            </a:r>
          </a:p>
        </p:txBody>
      </p:sp>
    </p:spTree>
    <p:extLst>
      <p:ext uri="{BB962C8B-B14F-4D97-AF65-F5344CB8AC3E}">
        <p14:creationId xmlns:p14="http://schemas.microsoft.com/office/powerpoint/2010/main" val="2019494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7DABB2-6406-438B-98E0-60FEE7BCE473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6F5DBB-412F-4A90-80B1-2961D75E6BDF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SEXUAL HEALTH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2EF8EB-9897-40C6-AD9D-41873613D4A0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07239F-7810-4724-94E4-6D3A32841001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8D56B6-4C00-4C03-9F02-DD5E9A04AD64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14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86C2A9-8301-4525-A0E1-BED20B3D8F9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A layered sexual-health plan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1E6B75-3C1E-45BA-8A65-F36E8EA8F254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01206A-E087-4CCE-AB1D-B1D462915325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FOUNDATIONS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D1CC29-B116-435A-B24A-47738968A47F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Education, sleep, activity, cardiovascular and metabolic health, lubrication, communication and addressing pain.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3A19712-E6F0-48D2-A2E3-58FDE96A0479}"/>
              </a:ext>
            </a:extLst>
          </p:cNvPr>
          <p:cNvSpPr>
            <a:spLocks noGrp="1"/>
          </p:cNvSpPr>
          <p:nvPr/>
        </p:nvSpPr>
        <p:spPr>
          <a:xfrm>
            <a:off x="340042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CA8805-385C-4A42-BD0B-4FE268D3BFE1}"/>
              </a:ext>
            </a:extLst>
          </p:cNvPr>
          <p:cNvSpPr>
            <a:spLocks noGrp="1"/>
          </p:cNvSpPr>
          <p:nvPr/>
        </p:nvSpPr>
        <p:spPr>
          <a:xfrm>
            <a:off x="362902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TARGETED CARE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6C8E7A-FF59-474E-8912-85152A2EA058}"/>
              </a:ext>
            </a:extLst>
          </p:cNvPr>
          <p:cNvSpPr>
            <a:spLocks noGrp="1"/>
          </p:cNvSpPr>
          <p:nvPr/>
        </p:nvSpPr>
        <p:spPr>
          <a:xfrm>
            <a:off x="362902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Pelvic-floor physiotherapy, psychosexual therapy, medication review, local or systemic hormonal care when appropriate.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57CF57F-6E5D-4167-83DC-1095FCEC344D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A32292-137C-4450-935C-FE529399C04B}"/>
              </a:ext>
            </a:extLst>
          </p:cNvPr>
          <p:cNvSpPr>
            <a:spLocks noGrp="1"/>
          </p:cNvSpPr>
          <p:nvPr/>
        </p:nvSpPr>
        <p:spPr>
          <a:xfrm>
            <a:off x="641985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PROCEDURES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54FFC3-B002-4057-ACC3-1C8D51E21A6F}"/>
              </a:ext>
            </a:extLst>
          </p:cNvPr>
          <p:cNvSpPr>
            <a:spLocks noGrp="1"/>
          </p:cNvSpPr>
          <p:nvPr/>
        </p:nvSpPr>
        <p:spPr>
          <a:xfrm>
            <a:off x="641985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Only for a defined indication, after alternatives and limitations are understood; may include selected PRP or device-based approaches.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95F4D37-A2C6-49E4-A432-1FF5EE847ECC}"/>
              </a:ext>
            </a:extLst>
          </p:cNvPr>
          <p:cNvSpPr>
            <a:spLocks noGrp="1"/>
          </p:cNvSpPr>
          <p:nvPr/>
        </p:nvSpPr>
        <p:spPr>
          <a:xfrm>
            <a:off x="898207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EFE4DC-6940-4EBA-B455-F27E13E4D75F}"/>
              </a:ext>
            </a:extLst>
          </p:cNvPr>
          <p:cNvSpPr>
            <a:spLocks noGrp="1"/>
          </p:cNvSpPr>
          <p:nvPr/>
        </p:nvSpPr>
        <p:spPr>
          <a:xfrm>
            <a:off x="921067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FOLLOW-UP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3D6B20-68CE-40A4-AB96-4674A78B93F5}"/>
              </a:ext>
            </a:extLst>
          </p:cNvPr>
          <p:cNvSpPr>
            <a:spLocks noGrp="1"/>
          </p:cNvSpPr>
          <p:nvPr/>
        </p:nvSpPr>
        <p:spPr>
          <a:xfrm>
            <a:off x="921067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Agree goals before treatment, use validated measures where useful, monitor harms and stop or change course when the value is unclear.</a:t>
            </a:r>
          </a:p>
        </p:txBody>
      </p:sp>
    </p:spTree>
    <p:extLst>
      <p:ext uri="{BB962C8B-B14F-4D97-AF65-F5344CB8AC3E}">
        <p14:creationId xmlns:p14="http://schemas.microsoft.com/office/powerpoint/2010/main" val="1047323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36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685B15-F46B-4D99-B3DB-89190A2FCD2C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905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A94747-3808-44E3-BD58-55DE66F7AC3F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514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CE9275"/>
                </a:solidFill>
              </a:defRPr>
            </a:pPr>
            <a:r>
              <a:rPr sz="1200" b="1">
                <a:solidFill>
                  <a:srgbClr val="CE9275"/>
                </a:solidFill>
              </a:rPr>
              <a:t>PART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C32F25-1B24-4797-8B97-779A211C1C08}"/>
              </a:ext>
            </a:extLst>
          </p:cNvPr>
          <p:cNvSpPr>
            <a:spLocks noGrp="1"/>
          </p:cNvSpPr>
          <p:nvPr/>
        </p:nvSpPr>
        <p:spPr>
          <a:xfrm>
            <a:off x="609600" y="2171700"/>
            <a:ext cx="1028700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Thriving Through Menopause &amp; Sexual Health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00A53A3-75A6-4DF5-A13B-36CE6AD4CC5F}"/>
              </a:ext>
            </a:extLst>
          </p:cNvPr>
          <p:cNvSpPr>
            <a:spLocks noGrp="1"/>
          </p:cNvSpPr>
          <p:nvPr/>
        </p:nvSpPr>
        <p:spPr>
          <a:xfrm>
            <a:off x="609600" y="3619500"/>
            <a:ext cx="1714500" cy="3810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39A576-C027-412A-A233-4F8A8B9B5A43}"/>
              </a:ext>
            </a:extLst>
          </p:cNvPr>
          <p:cNvSpPr>
            <a:spLocks noGrp="1"/>
          </p:cNvSpPr>
          <p:nvPr/>
        </p:nvSpPr>
        <p:spPr>
          <a:xfrm>
            <a:off x="609600" y="3943350"/>
            <a:ext cx="9144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E8D5DA"/>
                </a:solidFill>
              </a:defRPr>
            </a:pPr>
            <a:r>
              <a:rPr sz="1725" b="0">
                <a:solidFill>
                  <a:srgbClr val="E8D5DA"/>
                </a:solidFill>
              </a:rPr>
              <a:t>One transition. Many tissues. A personalised plan for health, comfort, confidence and intimacy.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32319B-A707-4834-9DA1-8FA2D052DDEC}"/>
              </a:ext>
            </a:extLst>
          </p:cNvPr>
          <p:cNvSpPr>
            <a:spLocks noGrp="1"/>
          </p:cNvSpPr>
          <p:nvPr/>
        </p:nvSpPr>
        <p:spPr>
          <a:xfrm>
            <a:off x="10953750" y="6286500"/>
            <a:ext cx="571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E8D5DA"/>
                </a:solidFill>
              </a:defRPr>
            </a:pPr>
            <a:r>
              <a:rPr sz="900" b="1">
                <a:solidFill>
                  <a:srgbClr val="E8D5DA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643593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89FBF68-D2D2-41BD-B3FC-BE2C134A3104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DECD30-DCAA-42D1-BCB8-4EF2AF623DBA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D661E71-B55C-4140-AD82-BF3E05A6EF69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5326D1-335E-47FB-A47B-51BD37C5D7B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DD5FFB-9BD0-4D1E-9349-3C1911A1902C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16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01A7F0-75A5-42D7-8E36-1291872CCD52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Menopause is a transition — not one symptom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AF33CF4-BD6F-4D58-9E5E-18D4EDBC9383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8C5A7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B4E673-C31D-47A2-A7E1-71F28DA09AAF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66013-88CE-4FF8-99EA-F617A0BA3F40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Perimenopause can begin years before the final menstrual period, with changing cycles and fluctuating symptoms.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4D4822-BA88-4802-8F70-E4428F99655E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666C61-7FE0-4AA9-8B16-E54AAE0A2ED1}"/>
              </a:ext>
            </a:extLst>
          </p:cNvPr>
          <p:cNvSpPr>
            <a:spLocks noGrp="1"/>
          </p:cNvSpPr>
          <p:nvPr/>
        </p:nvSpPr>
        <p:spPr>
          <a:xfrm>
            <a:off x="1257300" y="2400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Menopause is diagnosed retrospectively after 12 months without menstruation when there is no other cause; context differs after surgery or treatment.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8CE3DA-29B2-41A0-9301-1CF063F10EE0}"/>
              </a:ext>
            </a:extLst>
          </p:cNvPr>
          <p:cNvSpPr>
            <a:spLocks noGrp="1"/>
          </p:cNvSpPr>
          <p:nvPr/>
        </p:nvSpPr>
        <p:spPr>
          <a:xfrm>
            <a:off x="914400" y="31051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2F23880-9BC0-410E-98D2-142BEA2C7CD1}"/>
              </a:ext>
            </a:extLst>
          </p:cNvPr>
          <p:cNvSpPr>
            <a:spLocks noGrp="1"/>
          </p:cNvSpPr>
          <p:nvPr/>
        </p:nvSpPr>
        <p:spPr>
          <a:xfrm>
            <a:off x="1257300" y="31051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Symptoms may include hot flushes, sleep disturbance, mood change, cognitive concerns, joint symptoms, sexual changes and genitourinary symptoms.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EEF7F8-4B6C-413A-ADF8-6452FDF6C8E7}"/>
              </a:ext>
            </a:extLst>
          </p:cNvPr>
          <p:cNvSpPr>
            <a:spLocks noGrp="1"/>
          </p:cNvSpPr>
          <p:nvPr/>
        </p:nvSpPr>
        <p:spPr>
          <a:xfrm>
            <a:off x="914400" y="38100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80610B-0E81-4C15-9078-C884EEF8D01A}"/>
              </a:ext>
            </a:extLst>
          </p:cNvPr>
          <p:cNvSpPr>
            <a:spLocks noGrp="1"/>
          </p:cNvSpPr>
          <p:nvPr/>
        </p:nvSpPr>
        <p:spPr>
          <a:xfrm>
            <a:off x="1257300" y="38100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Long-term health planning includes bone, cardiovascular, metabolic, breast and pelvic health — not only symptom control.</a:t>
            </a:r>
          </a:p>
        </p:txBody>
      </p:sp>
    </p:spTree>
    <p:extLst>
      <p:ext uri="{BB962C8B-B14F-4D97-AF65-F5344CB8AC3E}">
        <p14:creationId xmlns:p14="http://schemas.microsoft.com/office/powerpoint/2010/main" val="883815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EAD323B-0359-4F9B-8307-81E3C084C2C8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107A3F-B2EC-4A61-AD26-8CCA26A8BFD4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7A77B32-F8FD-43A2-B7CF-0E42754578D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B16B8B-5D22-4B39-92B0-471021ACF97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6E64EA-1D0D-45EF-A4EC-248B65E674A0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17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DA085E-CD43-497C-89AE-FB41DB1DCC2A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The menopause tissue map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E7EC382-53E4-4FC1-8FB6-BC6DC1F067D4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E25731-79B1-40D7-B928-590C1BC712EC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BRAIN &amp; SLEEP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D72722-C1CF-4DE8-A687-44B6264FE9CE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Temperature regulation, sleep, mood, concentration and stress resilience.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4BAB0A9-49E1-4B46-B414-D2A8836AEE22}"/>
              </a:ext>
            </a:extLst>
          </p:cNvPr>
          <p:cNvSpPr>
            <a:spLocks noGrp="1"/>
          </p:cNvSpPr>
          <p:nvPr/>
        </p:nvSpPr>
        <p:spPr>
          <a:xfrm>
            <a:off x="284226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91ADD2-25E4-40F3-8215-6F74ABAC5690}"/>
              </a:ext>
            </a:extLst>
          </p:cNvPr>
          <p:cNvSpPr>
            <a:spLocks noGrp="1"/>
          </p:cNvSpPr>
          <p:nvPr/>
        </p:nvSpPr>
        <p:spPr>
          <a:xfrm>
            <a:off x="307086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SKIN &amp; HAIR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0AD467-334D-4A22-AB67-BB8B3B670425}"/>
              </a:ext>
            </a:extLst>
          </p:cNvPr>
          <p:cNvSpPr>
            <a:spLocks noGrp="1"/>
          </p:cNvSpPr>
          <p:nvPr/>
        </p:nvSpPr>
        <p:spPr>
          <a:xfrm>
            <a:off x="307086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Dryness, collagen change, altered elasticity, pigmentation, scalp and hair-density concerns.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B078996-35D7-4F01-90E4-3F6E30C70B7D}"/>
              </a:ext>
            </a:extLst>
          </p:cNvPr>
          <p:cNvSpPr>
            <a:spLocks noGrp="1"/>
          </p:cNvSpPr>
          <p:nvPr/>
        </p:nvSpPr>
        <p:spPr>
          <a:xfrm>
            <a:off x="507492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6D0F59-309D-4277-A676-0CA98177FABD}"/>
              </a:ext>
            </a:extLst>
          </p:cNvPr>
          <p:cNvSpPr>
            <a:spLocks noGrp="1"/>
          </p:cNvSpPr>
          <p:nvPr/>
        </p:nvSpPr>
        <p:spPr>
          <a:xfrm>
            <a:off x="530352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VULVA &amp; VAGINA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C10242-DFB0-4B15-B5DC-BA18DBFB58DF}"/>
              </a:ext>
            </a:extLst>
          </p:cNvPr>
          <p:cNvSpPr>
            <a:spLocks noGrp="1"/>
          </p:cNvSpPr>
          <p:nvPr/>
        </p:nvSpPr>
        <p:spPr>
          <a:xfrm>
            <a:off x="530352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Dryness, burning, tissue fragility, pain, urinary symptoms and altered sensation.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A8FD5EB-B26B-45AD-8B9B-AFB745AD6064}"/>
              </a:ext>
            </a:extLst>
          </p:cNvPr>
          <p:cNvSpPr>
            <a:spLocks noGrp="1"/>
          </p:cNvSpPr>
          <p:nvPr/>
        </p:nvSpPr>
        <p:spPr>
          <a:xfrm>
            <a:off x="730758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0A9F96-7955-4770-AA75-68D98E8602B9}"/>
              </a:ext>
            </a:extLst>
          </p:cNvPr>
          <p:cNvSpPr>
            <a:spLocks noGrp="1"/>
          </p:cNvSpPr>
          <p:nvPr/>
        </p:nvSpPr>
        <p:spPr>
          <a:xfrm>
            <a:off x="753618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MUSCLE &amp; PELVIC FLOOR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1891CB-36CA-43D6-B0EF-AB47AA85E418}"/>
              </a:ext>
            </a:extLst>
          </p:cNvPr>
          <p:cNvSpPr>
            <a:spLocks noGrp="1"/>
          </p:cNvSpPr>
          <p:nvPr/>
        </p:nvSpPr>
        <p:spPr>
          <a:xfrm>
            <a:off x="753618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Strength, recovery, continence, prolapse symptoms and pelvic-floor coordination.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0691BA3-C173-4367-B74E-5F2A8C87CE7D}"/>
              </a:ext>
            </a:extLst>
          </p:cNvPr>
          <p:cNvSpPr>
            <a:spLocks noGrp="1"/>
          </p:cNvSpPr>
          <p:nvPr/>
        </p:nvSpPr>
        <p:spPr>
          <a:xfrm>
            <a:off x="954024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597A03-B5EA-4466-86E4-AE42A0C999B7}"/>
              </a:ext>
            </a:extLst>
          </p:cNvPr>
          <p:cNvSpPr>
            <a:spLocks noGrp="1"/>
          </p:cNvSpPr>
          <p:nvPr/>
        </p:nvSpPr>
        <p:spPr>
          <a:xfrm>
            <a:off x="976884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BONE &amp; HEART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9BF2A6-9515-47CE-8FCB-0F22EC2D6AE7}"/>
              </a:ext>
            </a:extLst>
          </p:cNvPr>
          <p:cNvSpPr>
            <a:spLocks noGrp="1"/>
          </p:cNvSpPr>
          <p:nvPr/>
        </p:nvSpPr>
        <p:spPr>
          <a:xfrm>
            <a:off x="976884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Bone loss and changing cardiovascular risk deserve preventive review.</a:t>
            </a:r>
          </a:p>
        </p:txBody>
      </p:sp>
    </p:spTree>
    <p:extLst>
      <p:ext uri="{BB962C8B-B14F-4D97-AF65-F5344CB8AC3E}">
        <p14:creationId xmlns:p14="http://schemas.microsoft.com/office/powerpoint/2010/main" val="929345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96FEE061-0E59-4981-94A8-298130DFF7A5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F9B9E4-D9EF-405A-82BA-3F8646F4F595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CF5344A-8430-46DD-8CDF-2A7D1C0E040E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7AA151-9DC5-4253-87F3-2D2AF77E083E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809C03-CEC3-4911-BE8A-61F26C94DB7D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18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76292D-4572-4B47-B510-1EDB46191ADF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Genitourinary syndrome of menopause (GSM)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95BE6C5-5EFE-4296-9661-F990CA48CA3F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21E1C2-1851-4CE7-A717-A77ABFC1E96C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5DADDF-620A-4408-8E50-9DDE9B176237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GSM can affect the vulva, vagina, urethra and bladder as oestrogen-related tissue changes develop.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88C2D5-215D-4CED-BBC5-D1FBBE4ACDB8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956911-983E-43AE-85C6-9B85CF2347D3}"/>
              </a:ext>
            </a:extLst>
          </p:cNvPr>
          <p:cNvSpPr>
            <a:spLocks noGrp="1"/>
          </p:cNvSpPr>
          <p:nvPr/>
        </p:nvSpPr>
        <p:spPr>
          <a:xfrm>
            <a:off x="1257300" y="2400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Symptoms may include dryness, burning, irritation, reduced lubrication, pain with sex, urinary urgency, recurrent urinary infections and tissue fragility.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6A6D78-AE75-4B73-8557-5E72A017BC69}"/>
              </a:ext>
            </a:extLst>
          </p:cNvPr>
          <p:cNvSpPr>
            <a:spLocks noGrp="1"/>
          </p:cNvSpPr>
          <p:nvPr/>
        </p:nvSpPr>
        <p:spPr>
          <a:xfrm>
            <a:off x="914400" y="31051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780D5F-6D9F-409F-9935-9AEE432CC560}"/>
              </a:ext>
            </a:extLst>
          </p:cNvPr>
          <p:cNvSpPr>
            <a:spLocks noGrp="1"/>
          </p:cNvSpPr>
          <p:nvPr/>
        </p:nvSpPr>
        <p:spPr>
          <a:xfrm>
            <a:off x="1257300" y="31051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Unlike hot flushes, GSM often persists or progresses without treatment.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AC526D-4CA9-408A-BFC5-9550AF6B3F2B}"/>
              </a:ext>
            </a:extLst>
          </p:cNvPr>
          <p:cNvSpPr>
            <a:spLocks noGrp="1"/>
          </p:cNvSpPr>
          <p:nvPr/>
        </p:nvSpPr>
        <p:spPr>
          <a:xfrm>
            <a:off x="914400" y="37052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47416-3DDB-4F81-82B5-FF32B0B869C1}"/>
              </a:ext>
            </a:extLst>
          </p:cNvPr>
          <p:cNvSpPr>
            <a:spLocks noGrp="1"/>
          </p:cNvSpPr>
          <p:nvPr/>
        </p:nvSpPr>
        <p:spPr>
          <a:xfrm>
            <a:off x="1257300" y="37052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Diagnosis matters because infection, vulval skin disease, pelvic-floor dysfunction and other conditions can mimic or coexist with GSM.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89954EE-BE19-411F-B6A9-465582873543}"/>
              </a:ext>
            </a:extLst>
          </p:cNvPr>
          <p:cNvSpPr>
            <a:spLocks noGrp="1"/>
          </p:cNvSpPr>
          <p:nvPr/>
        </p:nvSpPr>
        <p:spPr>
          <a:xfrm>
            <a:off x="7096125" y="5238750"/>
            <a:ext cx="4000500" cy="647700"/>
          </a:xfrm>
          <a:prstGeom prst="roundRect">
            <a:avLst>
              <a:gd name="adj" fmla="val 17647"/>
            </a:avLst>
          </a:prstGeom>
          <a:solidFill>
            <a:srgbClr val="0B1F33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346DF4B-3CF0-4FE2-8C05-3EB7182EE0AD}"/>
              </a:ext>
            </a:extLst>
          </p:cNvPr>
          <p:cNvSpPr>
            <a:spLocks noGrp="1"/>
          </p:cNvSpPr>
          <p:nvPr/>
        </p:nvSpPr>
        <p:spPr>
          <a:xfrm>
            <a:off x="7334250" y="5334000"/>
            <a:ext cx="3524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COMMON • TREATABLE • OFTEN UNDER-REPORTED</a:t>
            </a:r>
          </a:p>
        </p:txBody>
      </p:sp>
    </p:spTree>
    <p:extLst>
      <p:ext uri="{BB962C8B-B14F-4D97-AF65-F5344CB8AC3E}">
        <p14:creationId xmlns:p14="http://schemas.microsoft.com/office/powerpoint/2010/main" val="323895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53EFC43-1446-4453-8879-CE3004CC6359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04E02F-3179-4970-B221-304B7DCC0BDD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FF5667D-774C-46F8-977B-AC9D6C3066E8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1B644C-3F3F-4272-B2E9-1D29932EC553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577C77-1005-4EAE-9DE7-25CFE1DA6685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19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AE048D-FA10-4B2F-8E7D-8C125C764133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First-line genital comfort and function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E6F298C-4CD6-4159-B74D-A9487CD78E50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CC82E0-7F7B-4A68-B61A-1D0CE802B416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DAILY CARE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ECEBC6-CEB0-4D23-9E00-5947D318DF6D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Avoid irritants; use gentle vulval care. Vaginal moisturisers are used regularly; lubricants are used for sexual activity.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FCD94C5-68D4-4740-988D-73BC13562975}"/>
              </a:ext>
            </a:extLst>
          </p:cNvPr>
          <p:cNvSpPr>
            <a:spLocks noGrp="1"/>
          </p:cNvSpPr>
          <p:nvPr/>
        </p:nvSpPr>
        <p:spPr>
          <a:xfrm>
            <a:off x="340042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8A77F3-1C3F-4421-A364-3706A09CE26F}"/>
              </a:ext>
            </a:extLst>
          </p:cNvPr>
          <p:cNvSpPr>
            <a:spLocks noGrp="1"/>
          </p:cNvSpPr>
          <p:nvPr/>
        </p:nvSpPr>
        <p:spPr>
          <a:xfrm>
            <a:off x="362902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LOCAL THERAPY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5200B3-9BBE-45CD-9F2B-D97179EB8482}"/>
              </a:ext>
            </a:extLst>
          </p:cNvPr>
          <p:cNvSpPr>
            <a:spLocks noGrp="1"/>
          </p:cNvSpPr>
          <p:nvPr/>
        </p:nvSpPr>
        <p:spPr>
          <a:xfrm>
            <a:off x="362902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Low-dose vaginal oestrogen may be appropriate for many patients with GSM after individual assessment; other prescribed options vary by person and availability.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53FE970-23F4-4D07-909C-3139EA549A39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C5E8B9-518B-4173-B4D7-A1BD1A631543}"/>
              </a:ext>
            </a:extLst>
          </p:cNvPr>
          <p:cNvSpPr>
            <a:spLocks noGrp="1"/>
          </p:cNvSpPr>
          <p:nvPr/>
        </p:nvSpPr>
        <p:spPr>
          <a:xfrm>
            <a:off x="641985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PELVIC FLOOR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C61A75-0E68-48BD-BA2A-64CA67798DB5}"/>
              </a:ext>
            </a:extLst>
          </p:cNvPr>
          <p:cNvSpPr>
            <a:spLocks noGrp="1"/>
          </p:cNvSpPr>
          <p:nvPr/>
        </p:nvSpPr>
        <p:spPr>
          <a:xfrm>
            <a:off x="641985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Physiotherapy can help overactivity, weakness, pain, continence and coordination — treatment is not simply “more Kegels”.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D5232AF-E964-4AF6-BE8E-75888EDD8D7F}"/>
              </a:ext>
            </a:extLst>
          </p:cNvPr>
          <p:cNvSpPr>
            <a:spLocks noGrp="1"/>
          </p:cNvSpPr>
          <p:nvPr/>
        </p:nvSpPr>
        <p:spPr>
          <a:xfrm>
            <a:off x="898207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037540D-B099-48B4-96A7-6788F24A81C9}"/>
              </a:ext>
            </a:extLst>
          </p:cNvPr>
          <p:cNvSpPr>
            <a:spLocks noGrp="1"/>
          </p:cNvSpPr>
          <p:nvPr/>
        </p:nvSpPr>
        <p:spPr>
          <a:xfrm>
            <a:off x="921067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SEXUAL REHABILITATION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E7B88F-92D6-43A0-BAF6-2139B9B2EDA7}"/>
              </a:ext>
            </a:extLst>
          </p:cNvPr>
          <p:cNvSpPr>
            <a:spLocks noGrp="1"/>
          </p:cNvSpPr>
          <p:nvPr/>
        </p:nvSpPr>
        <p:spPr>
          <a:xfrm>
            <a:off x="921067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Gradual exposure, dilators when indicated, positioning, devices, communication and psychosexual care can restore comfort and confidence.</a:t>
            </a:r>
          </a:p>
        </p:txBody>
      </p:sp>
    </p:spTree>
    <p:extLst>
      <p:ext uri="{BB962C8B-B14F-4D97-AF65-F5344CB8AC3E}">
        <p14:creationId xmlns:p14="http://schemas.microsoft.com/office/powerpoint/2010/main" val="1843868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BAF9B17-BECA-4465-BD0A-7D58D3B7A06B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36D8EC-BA94-4EFA-AAB0-EDFA1FE19E97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2585B1F-D297-403B-BC96-8D123CAD7CC6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4717AE-A83A-4DD5-A140-7C0AC0268D19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A8194E-4747-436A-8FA7-AE02EEC40AF5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DB7F28-1C45-41E6-8EFF-091421CCE98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Menopausal hormone therapy: personalised medicine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E8EB30-D730-4F8E-B5B8-CB47B21CE7F8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7796F0-2449-48A3-BE76-4E377F79356D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WHY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4D5995-E11F-486B-A8CF-F68D5C8F9AE1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Systemic MHT is the most effective treatment for troublesome vasomotor symptoms and can support bone health in appropriately selected patients.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79189C1-1B78-4E62-9426-1B9DD2BF076E}"/>
              </a:ext>
            </a:extLst>
          </p:cNvPr>
          <p:cNvSpPr>
            <a:spLocks noGrp="1"/>
          </p:cNvSpPr>
          <p:nvPr/>
        </p:nvSpPr>
        <p:spPr>
          <a:xfrm>
            <a:off x="340042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3C8E26-C438-464B-86E1-A279791E844C}"/>
              </a:ext>
            </a:extLst>
          </p:cNvPr>
          <p:cNvSpPr>
            <a:spLocks noGrp="1"/>
          </p:cNvSpPr>
          <p:nvPr/>
        </p:nvSpPr>
        <p:spPr>
          <a:xfrm>
            <a:off x="362902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WHICH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B66BFD-B270-4DA0-B7BD-231DD3BBA452}"/>
              </a:ext>
            </a:extLst>
          </p:cNvPr>
          <p:cNvSpPr>
            <a:spLocks noGrp="1"/>
          </p:cNvSpPr>
          <p:nvPr/>
        </p:nvSpPr>
        <p:spPr>
          <a:xfrm>
            <a:off x="362902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Route, dose, formulation and need for progestogen depend on symptoms, uterus status, health history, risk and preferences.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AD1C5E4-DE44-4191-AEE5-D481D4DD9D90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E5D191-4A49-413A-9FAC-99C9640C3000}"/>
              </a:ext>
            </a:extLst>
          </p:cNvPr>
          <p:cNvSpPr>
            <a:spLocks noGrp="1"/>
          </p:cNvSpPr>
          <p:nvPr/>
        </p:nvSpPr>
        <p:spPr>
          <a:xfrm>
            <a:off x="641985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WHEN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183D07-F880-435B-9427-93508F933685}"/>
              </a:ext>
            </a:extLst>
          </p:cNvPr>
          <p:cNvSpPr>
            <a:spLocks noGrp="1"/>
          </p:cNvSpPr>
          <p:nvPr/>
        </p:nvSpPr>
        <p:spPr>
          <a:xfrm>
            <a:off x="641985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Timing, age, symptom burden and individual risk profile shape benefit–risk discussions.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761BAAB-9D70-430B-8ADB-CE0A8EBEF1D2}"/>
              </a:ext>
            </a:extLst>
          </p:cNvPr>
          <p:cNvSpPr>
            <a:spLocks noGrp="1"/>
          </p:cNvSpPr>
          <p:nvPr/>
        </p:nvSpPr>
        <p:spPr>
          <a:xfrm>
            <a:off x="898207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478899-D07D-4890-B396-2565E260107A}"/>
              </a:ext>
            </a:extLst>
          </p:cNvPr>
          <p:cNvSpPr>
            <a:spLocks noGrp="1"/>
          </p:cNvSpPr>
          <p:nvPr/>
        </p:nvSpPr>
        <p:spPr>
          <a:xfrm>
            <a:off x="921067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REVIEW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61B174-8D20-481D-98C4-5E181577B858}"/>
              </a:ext>
            </a:extLst>
          </p:cNvPr>
          <p:cNvSpPr>
            <a:spLocks noGrp="1"/>
          </p:cNvSpPr>
          <p:nvPr/>
        </p:nvSpPr>
        <p:spPr>
          <a:xfrm>
            <a:off x="921067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Treatment should be reviewed for effectiveness, adverse effects, new health information and ongoing goals.</a:t>
            </a:r>
          </a:p>
        </p:txBody>
      </p:sp>
    </p:spTree>
    <p:extLst>
      <p:ext uri="{BB962C8B-B14F-4D97-AF65-F5344CB8AC3E}">
        <p14:creationId xmlns:p14="http://schemas.microsoft.com/office/powerpoint/2010/main" val="796476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6942F98B-CCAE-4653-8D7A-6B6D0C4A14E6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CE183D-E829-42BE-85C9-6CE5D1DEB8F8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A55859-041C-46AF-8A29-B152FC6E7899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201A63-E646-4875-AC68-D2788009C3C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9352E7-472A-4114-A45D-427CE5185703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21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3C3F1C-527A-4967-A969-EF74800E3963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Sexual desire during menopause: look beyond one hormone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836F43E-277F-498E-B1D8-1A7D2BEBF2A0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235B61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23D9B0-5D8E-43D5-AFF4-20864D3CD10B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EB641B-C4D2-4EF2-BBA7-919FDC6D9C6D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Address pain, sleep, hot flushes, mood, medication effects, relationship context and opportunity before assuming a single cause.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7475A5-B7A0-4F94-8975-8AB6949D0A58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419473-018B-459C-9C50-7D6E6428EE4D}"/>
              </a:ext>
            </a:extLst>
          </p:cNvPr>
          <p:cNvSpPr>
            <a:spLocks noGrp="1"/>
          </p:cNvSpPr>
          <p:nvPr/>
        </p:nvSpPr>
        <p:spPr>
          <a:xfrm>
            <a:off x="1257300" y="2400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Treat GSM and pelvic-floor contributors where present.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B22546-67F7-41B1-AEDF-60B7E7CFFB7F}"/>
              </a:ext>
            </a:extLst>
          </p:cNvPr>
          <p:cNvSpPr>
            <a:spLocks noGrp="1"/>
          </p:cNvSpPr>
          <p:nvPr/>
        </p:nvSpPr>
        <p:spPr>
          <a:xfrm>
            <a:off x="914400" y="300037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5CCECA-2200-4D38-91CB-9EFE35FE3522}"/>
              </a:ext>
            </a:extLst>
          </p:cNvPr>
          <p:cNvSpPr>
            <a:spLocks noGrp="1"/>
          </p:cNvSpPr>
          <p:nvPr/>
        </p:nvSpPr>
        <p:spPr>
          <a:xfrm>
            <a:off x="1257300" y="300037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Review systemic menopause management and relevant medical conditions.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5A3548-634C-4320-B9AE-256428F4B999}"/>
              </a:ext>
            </a:extLst>
          </p:cNvPr>
          <p:cNvSpPr>
            <a:spLocks noGrp="1"/>
          </p:cNvSpPr>
          <p:nvPr/>
        </p:nvSpPr>
        <p:spPr>
          <a:xfrm>
            <a:off x="914400" y="3600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1E9F4C-582E-4736-90EE-6A35D055BFA3}"/>
              </a:ext>
            </a:extLst>
          </p:cNvPr>
          <p:cNvSpPr>
            <a:spLocks noGrp="1"/>
          </p:cNvSpPr>
          <p:nvPr/>
        </p:nvSpPr>
        <p:spPr>
          <a:xfrm>
            <a:off x="1257300" y="3600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Selected prescription options may be considered by an appropriately qualified clinician for a diagnosed condition; public education should not promote prescription products.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CAE271-433D-4860-8940-7AAC86A80B15}"/>
              </a:ext>
            </a:extLst>
          </p:cNvPr>
          <p:cNvSpPr>
            <a:spLocks noGrp="1"/>
          </p:cNvSpPr>
          <p:nvPr/>
        </p:nvSpPr>
        <p:spPr>
          <a:xfrm>
            <a:off x="914400" y="4305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E91ABC-0A76-4123-89BB-D8F5E954DE0A}"/>
              </a:ext>
            </a:extLst>
          </p:cNvPr>
          <p:cNvSpPr>
            <a:spLocks noGrp="1"/>
          </p:cNvSpPr>
          <p:nvPr/>
        </p:nvSpPr>
        <p:spPr>
          <a:xfrm>
            <a:off x="1257300" y="4305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Measure success by the patient’s goals: comfort, interest, pleasure, closeness or confidence — not an imposed performance target.</a:t>
            </a:r>
          </a:p>
        </p:txBody>
      </p:sp>
    </p:spTree>
    <p:extLst>
      <p:ext uri="{BB962C8B-B14F-4D97-AF65-F5344CB8AC3E}">
        <p14:creationId xmlns:p14="http://schemas.microsoft.com/office/powerpoint/2010/main" val="1413243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A125CB9-7C5C-45CC-A859-381E194224CD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008798-44F3-40C6-9CC3-367EA06DA5CE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49E31E-EF85-4794-94F1-5AA4A17CCB19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2C7D62-BFD3-4E13-938A-0FD8E8206F16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3E82B1-8454-4850-9B84-B7C9263C5F09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22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5AE523-0F57-4184-AF25-F58E81253D21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Menopause skin: build from biology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982EC94-7CBF-4859-959F-043CF372FEA3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9A6431-0291-48DF-8562-DAD8189DD9DA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FOUNDATION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964B95-778B-432D-BBBE-417FF9B3BE91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Sun protection, gentle cleansing, moisturisation, sleep, nutrition, smoking cessation and management of inflammatory skin disease.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E6D0C4C-51D2-4A70-BC98-5FCD91F6E6A5}"/>
              </a:ext>
            </a:extLst>
          </p:cNvPr>
          <p:cNvSpPr>
            <a:spLocks noGrp="1"/>
          </p:cNvSpPr>
          <p:nvPr/>
        </p:nvSpPr>
        <p:spPr>
          <a:xfrm>
            <a:off x="340042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3A1A15-8358-4351-B718-19328B598E4E}"/>
              </a:ext>
            </a:extLst>
          </p:cNvPr>
          <p:cNvSpPr>
            <a:spLocks noGrp="1"/>
          </p:cNvSpPr>
          <p:nvPr/>
        </p:nvSpPr>
        <p:spPr>
          <a:xfrm>
            <a:off x="362902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MEDICAL SKIN CARE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A40A44-5A37-4B0F-A85A-6F3225A46B35}"/>
              </a:ext>
            </a:extLst>
          </p:cNvPr>
          <p:cNvSpPr>
            <a:spLocks noGrp="1"/>
          </p:cNvSpPr>
          <p:nvPr/>
        </p:nvSpPr>
        <p:spPr>
          <a:xfrm>
            <a:off x="362902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Evidence-based topical and procedural choices depend on skin type, sensitivity, pigmentation risk, medications and goals.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11D3F54-BC48-44D1-A98D-887570F41787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E4CE22-6463-4322-A1FE-CE258F8EFC04}"/>
              </a:ext>
            </a:extLst>
          </p:cNvPr>
          <p:cNvSpPr>
            <a:spLocks noGrp="1"/>
          </p:cNvSpPr>
          <p:nvPr/>
        </p:nvSpPr>
        <p:spPr>
          <a:xfrm>
            <a:off x="641985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PROCEDURES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CB18DA-0247-4D2B-8C7B-AD89327FC39B}"/>
              </a:ext>
            </a:extLst>
          </p:cNvPr>
          <p:cNvSpPr>
            <a:spLocks noGrp="1"/>
          </p:cNvSpPr>
          <p:nvPr/>
        </p:nvSpPr>
        <p:spPr>
          <a:xfrm>
            <a:off x="641985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Energy-based treatments, needling, injectables or autologous approaches may address a defined concern; downtime and risks vary.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35D9D10-46AA-458E-A402-D23B1A5799DA}"/>
              </a:ext>
            </a:extLst>
          </p:cNvPr>
          <p:cNvSpPr>
            <a:spLocks noGrp="1"/>
          </p:cNvSpPr>
          <p:nvPr/>
        </p:nvSpPr>
        <p:spPr>
          <a:xfrm>
            <a:off x="898207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E5F9276-C461-48A2-9033-584E7E0E3C3A}"/>
              </a:ext>
            </a:extLst>
          </p:cNvPr>
          <p:cNvSpPr>
            <a:spLocks noGrp="1"/>
          </p:cNvSpPr>
          <p:nvPr/>
        </p:nvSpPr>
        <p:spPr>
          <a:xfrm>
            <a:off x="921067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EXPECTATIONS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C3AC4C-15CF-4450-A12C-4B6C7B2EF559}"/>
              </a:ext>
            </a:extLst>
          </p:cNvPr>
          <p:cNvSpPr>
            <a:spLocks noGrp="1"/>
          </p:cNvSpPr>
          <p:nvPr/>
        </p:nvSpPr>
        <p:spPr>
          <a:xfrm>
            <a:off x="921067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Aim for improvement, not restoration of a former age. Results vary and maintenance may be required.</a:t>
            </a:r>
          </a:p>
        </p:txBody>
      </p:sp>
    </p:spTree>
    <p:extLst>
      <p:ext uri="{BB962C8B-B14F-4D97-AF65-F5344CB8AC3E}">
        <p14:creationId xmlns:p14="http://schemas.microsoft.com/office/powerpoint/2010/main" val="170772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7F61B00-AB30-47A8-ADED-00A28B154C47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264E72-9484-490F-91F8-07080AB2E97D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58F2726-3600-490F-B8A4-3F9AAC18B948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A74690-960A-486C-B815-353F8A8BA546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D9B252-4A96-4712-B8A6-92647D95A34D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23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5A271A-FCC0-4D22-866C-7B7CB9283272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Hair change: diagnose before “regenerating”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4893C01-7926-4385-9E54-ED429A298C46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AD1CC3-6447-410C-9DE4-FAB4A7979A69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54A77A-D7AA-4DE6-ADB1-0AD7067371D4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Menopause can coincide with patterned thinning, but iron deficiency, thyroid disease, nutritional issues, illness, stress, scalp disease and medicines may contribute.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CE739D-7C3C-4605-91E9-C48260323C1A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B341110-0D29-46D0-984F-8D5148968F88}"/>
              </a:ext>
            </a:extLst>
          </p:cNvPr>
          <p:cNvSpPr>
            <a:spLocks noGrp="1"/>
          </p:cNvSpPr>
          <p:nvPr/>
        </p:nvSpPr>
        <p:spPr>
          <a:xfrm>
            <a:off x="1257300" y="2400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History, scalp examination and selected investigations guide the diagnosis.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B56DBB-2F69-459A-A47B-41843672C1D9}"/>
              </a:ext>
            </a:extLst>
          </p:cNvPr>
          <p:cNvSpPr>
            <a:spLocks noGrp="1"/>
          </p:cNvSpPr>
          <p:nvPr/>
        </p:nvSpPr>
        <p:spPr>
          <a:xfrm>
            <a:off x="914400" y="300037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823B4A-EB9A-48B6-B7E1-2C2263A35084}"/>
              </a:ext>
            </a:extLst>
          </p:cNvPr>
          <p:cNvSpPr>
            <a:spLocks noGrp="1"/>
          </p:cNvSpPr>
          <p:nvPr/>
        </p:nvSpPr>
        <p:spPr>
          <a:xfrm>
            <a:off x="1257300" y="300037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Evidence-based medical hair-loss care may be considered after contraindication review.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DD4B93-180B-43E2-B45F-639F4726C282}"/>
              </a:ext>
            </a:extLst>
          </p:cNvPr>
          <p:cNvSpPr>
            <a:spLocks noGrp="1"/>
          </p:cNvSpPr>
          <p:nvPr/>
        </p:nvSpPr>
        <p:spPr>
          <a:xfrm>
            <a:off x="914400" y="3600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C037D3-409A-47C1-8592-487D90EF315D}"/>
              </a:ext>
            </a:extLst>
          </p:cNvPr>
          <p:cNvSpPr>
            <a:spLocks noGrp="1"/>
          </p:cNvSpPr>
          <p:nvPr/>
        </p:nvSpPr>
        <p:spPr>
          <a:xfrm>
            <a:off x="1257300" y="3600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PRP or other procedural approaches may be adjuncts for selected patients; response is variable and maintenance may be needed.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1F36DC-E894-4094-A80C-101D125F1DDF}"/>
              </a:ext>
            </a:extLst>
          </p:cNvPr>
          <p:cNvSpPr>
            <a:spLocks noGrp="1"/>
          </p:cNvSpPr>
          <p:nvPr/>
        </p:nvSpPr>
        <p:spPr>
          <a:xfrm>
            <a:off x="914400" y="4305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1E5B24-364B-497D-B014-5602FBACD7CF}"/>
              </a:ext>
            </a:extLst>
          </p:cNvPr>
          <p:cNvSpPr>
            <a:spLocks noGrp="1"/>
          </p:cNvSpPr>
          <p:nvPr/>
        </p:nvSpPr>
        <p:spPr>
          <a:xfrm>
            <a:off x="1257300" y="4305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Peptides, growth-factor products and exosome-labelled products require particular scrutiny of evidence, quality, approval status and advertising restrictions.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03686F9E-8C52-4FCE-8F8F-4D7A845EBB16}"/>
              </a:ext>
            </a:extLst>
          </p:cNvPr>
          <p:cNvSpPr>
            <a:spLocks noGrp="1"/>
          </p:cNvSpPr>
          <p:nvPr/>
        </p:nvSpPr>
        <p:spPr>
          <a:xfrm>
            <a:off x="7096125" y="5238750"/>
            <a:ext cx="4000500" cy="647700"/>
          </a:xfrm>
          <a:prstGeom prst="roundRect">
            <a:avLst>
              <a:gd name="adj" fmla="val 17647"/>
            </a:avLst>
          </a:prstGeom>
          <a:solidFill>
            <a:srgbClr val="0B1F33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3D7FF6-2B08-4762-9F18-C767ABC301F8}"/>
              </a:ext>
            </a:extLst>
          </p:cNvPr>
          <p:cNvSpPr>
            <a:spLocks noGrp="1"/>
          </p:cNvSpPr>
          <p:nvPr/>
        </p:nvSpPr>
        <p:spPr>
          <a:xfrm>
            <a:off x="7334250" y="5334000"/>
            <a:ext cx="3524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DIAGNOSIS BEFORE DEVICES</a:t>
            </a:r>
          </a:p>
        </p:txBody>
      </p:sp>
    </p:spTree>
    <p:extLst>
      <p:ext uri="{BB962C8B-B14F-4D97-AF65-F5344CB8AC3E}">
        <p14:creationId xmlns:p14="http://schemas.microsoft.com/office/powerpoint/2010/main" val="953666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BE5CDD6-2749-4D3E-B708-07AA7C3B82E9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FD4250-C5CB-4D35-BD4F-49A1E3F9FB55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F9CE3D0-E3AD-42B5-901B-EB9D30AC9C0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5644A1-3717-48F9-BCC4-95680D1EA2EE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67A04B-6D61-4152-92E3-4BB828F38586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24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C46A4E-9DEC-48EA-BA0D-57DB4825C06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Vulval and labial change: function, appearance, or both?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136EA2F-B060-4C81-AAF8-4789060291BE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D00F0C-5AA2-42CC-BE13-E8EF63E3FFAF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NORMAL VARIATION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B80F45-0A3F-4CE4-86B0-D45116D1D20C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Labia vary widely in size, shape, colour and symmetry. Menopause and weight change may alter fullness and tissue quality.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2000406-6848-44B1-BA0D-49ABD32A07ED}"/>
              </a:ext>
            </a:extLst>
          </p:cNvPr>
          <p:cNvSpPr>
            <a:spLocks noGrp="1"/>
          </p:cNvSpPr>
          <p:nvPr/>
        </p:nvSpPr>
        <p:spPr>
          <a:xfrm>
            <a:off x="340042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C0AFE1-17AA-47FC-881D-02317E491270}"/>
              </a:ext>
            </a:extLst>
          </p:cNvPr>
          <p:cNvSpPr>
            <a:spLocks noGrp="1"/>
          </p:cNvSpPr>
          <p:nvPr/>
        </p:nvSpPr>
        <p:spPr>
          <a:xfrm>
            <a:off x="362902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FUNCTIONAL CONCERNS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4E6EE4-97D3-4F18-B911-A7E49DA4E41B}"/>
              </a:ext>
            </a:extLst>
          </p:cNvPr>
          <p:cNvSpPr>
            <a:spLocks noGrp="1"/>
          </p:cNvSpPr>
          <p:nvPr/>
        </p:nvSpPr>
        <p:spPr>
          <a:xfrm>
            <a:off x="362902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Irritation, friction, pain, dryness, recurrent tearing or urinary symptoms require diagnosis.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9B3CA32-623E-4B7A-A7A8-A330A98C5A60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DF3FFF-98EE-4513-9DF2-0E52B766E9B6}"/>
              </a:ext>
            </a:extLst>
          </p:cNvPr>
          <p:cNvSpPr>
            <a:spLocks noGrp="1"/>
          </p:cNvSpPr>
          <p:nvPr/>
        </p:nvSpPr>
        <p:spPr>
          <a:xfrm>
            <a:off x="641985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AESTHETIC CONCERNS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EBF229-26A1-41D9-901C-38EBCD11C2B0}"/>
              </a:ext>
            </a:extLst>
          </p:cNvPr>
          <p:cNvSpPr>
            <a:spLocks noGrp="1"/>
          </p:cNvSpPr>
          <p:nvPr/>
        </p:nvSpPr>
        <p:spPr>
          <a:xfrm>
            <a:off x="641985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Explore motivation, expectations and body-image influences without implying that normal anatomy is defective.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42DED17B-AFF4-4DCD-85EC-EEC5AB48512A}"/>
              </a:ext>
            </a:extLst>
          </p:cNvPr>
          <p:cNvSpPr>
            <a:spLocks noGrp="1"/>
          </p:cNvSpPr>
          <p:nvPr/>
        </p:nvSpPr>
        <p:spPr>
          <a:xfrm>
            <a:off x="898207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5FD4D4-5292-4638-915D-CB61A1857D7E}"/>
              </a:ext>
            </a:extLst>
          </p:cNvPr>
          <p:cNvSpPr>
            <a:spLocks noGrp="1"/>
          </p:cNvSpPr>
          <p:nvPr/>
        </p:nvSpPr>
        <p:spPr>
          <a:xfrm>
            <a:off x="921067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PROCEDURAL CARE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AE71CE-C219-460E-B9DF-29F493842967}"/>
              </a:ext>
            </a:extLst>
          </p:cNvPr>
          <p:cNvSpPr>
            <a:spLocks noGrp="1"/>
          </p:cNvSpPr>
          <p:nvPr/>
        </p:nvSpPr>
        <p:spPr>
          <a:xfrm>
            <a:off x="921067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Any filler, energy-based or surgical option needs defined indication, alternatives, cooling-off, consent and complication planning.</a:t>
            </a:r>
          </a:p>
        </p:txBody>
      </p:sp>
    </p:spTree>
    <p:extLst>
      <p:ext uri="{BB962C8B-B14F-4D97-AF65-F5344CB8AC3E}">
        <p14:creationId xmlns:p14="http://schemas.microsoft.com/office/powerpoint/2010/main" val="9038167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803CF9B-8B81-4094-94F2-DBB2D89A10AC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57B827-ABC7-4D48-B596-D6A68031DBCC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56FCE42-CACD-42C4-87B6-E26B07848A2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AE44DC-FF9A-4DD1-B379-A09CED4BB16F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E18030-953A-4030-9355-2EDB03C40A4E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25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B4C44D-5009-4467-B6B2-3C7D8D938C12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Laxity is not one diagnosis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3BACC87-454A-4F7F-B83B-E48675117B91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8C5A7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2A486E-0415-46EF-AE8B-20AAB5245F9F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D511CE-60FA-4C59-B835-F6E31B9D9CDF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Skin laxity, loss of labial volume, vaginal tissue change, pelvic-floor weakness and pelvic-organ prolapse are different problems.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686E1D-61A2-45C0-B602-4F6176FD2329}"/>
              </a:ext>
            </a:extLst>
          </p:cNvPr>
          <p:cNvSpPr>
            <a:spLocks noGrp="1"/>
          </p:cNvSpPr>
          <p:nvPr/>
        </p:nvSpPr>
        <p:spPr>
          <a:xfrm>
            <a:off x="914400" y="2400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2B2927F-5B1D-4969-BFFE-883661FABC8E}"/>
              </a:ext>
            </a:extLst>
          </p:cNvPr>
          <p:cNvSpPr>
            <a:spLocks noGrp="1"/>
          </p:cNvSpPr>
          <p:nvPr/>
        </p:nvSpPr>
        <p:spPr>
          <a:xfrm>
            <a:off x="1257300" y="2400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A feeling of “looseness” may relate to childbirth injury, pelvic-floor coordination, prolapse, tissue change, arousal or expectations.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3C1475-2CA3-4037-BED8-16CD6C737EAA}"/>
              </a:ext>
            </a:extLst>
          </p:cNvPr>
          <p:cNvSpPr>
            <a:spLocks noGrp="1"/>
          </p:cNvSpPr>
          <p:nvPr/>
        </p:nvSpPr>
        <p:spPr>
          <a:xfrm>
            <a:off x="914400" y="31051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2B8D9F-FB02-4BD8-8612-1072BC919371}"/>
              </a:ext>
            </a:extLst>
          </p:cNvPr>
          <p:cNvSpPr>
            <a:spLocks noGrp="1"/>
          </p:cNvSpPr>
          <p:nvPr/>
        </p:nvSpPr>
        <p:spPr>
          <a:xfrm>
            <a:off x="1257300" y="31051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Examination may be needed to distinguish tissue, muscle and support-system contributors.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B0CB00-E8C2-45C8-8483-4249B2ED9173}"/>
              </a:ext>
            </a:extLst>
          </p:cNvPr>
          <p:cNvSpPr>
            <a:spLocks noGrp="1"/>
          </p:cNvSpPr>
          <p:nvPr/>
        </p:nvSpPr>
        <p:spPr>
          <a:xfrm>
            <a:off x="914400" y="37052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FE4E8-5AB6-420E-B7D7-ED2FCC19D241}"/>
              </a:ext>
            </a:extLst>
          </p:cNvPr>
          <p:cNvSpPr>
            <a:spLocks noGrp="1"/>
          </p:cNvSpPr>
          <p:nvPr/>
        </p:nvSpPr>
        <p:spPr>
          <a:xfrm>
            <a:off x="1257300" y="37052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Pelvic-floor physiotherapy, hormonal care, gynaecologic review and selected procedures address different targets — one device cannot treat every layer.</a:t>
            </a:r>
          </a:p>
        </p:txBody>
      </p:sp>
    </p:spTree>
    <p:extLst>
      <p:ext uri="{BB962C8B-B14F-4D97-AF65-F5344CB8AC3E}">
        <p14:creationId xmlns:p14="http://schemas.microsoft.com/office/powerpoint/2010/main" val="10286976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7F5A8435-7D90-4A4F-A0D0-79A59FBB1A75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890DDD-DAED-409D-BA22-E61C74D61A6A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5C98269-0818-474F-880E-A566F580E2D9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600CCC-FF52-4AD3-9AD8-EFC0642D299A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C98DFF-2205-40EE-974A-D39EC5DEBEAA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26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3C1911-C3F7-4421-846C-FDB716F9553C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Growth factors, PRP, peptides and exosomes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0AB3D74-B696-4B79-93F9-468852786A11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FC53DC-4AF5-401A-B3F7-9B2BB2409936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PRP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7FDF69-8EDD-47D7-98D4-E7FD00E7AEF0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Autologous blood-derived preparation. Regulation and evidence depend on preparation, handling and intended use.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0F545B4-4542-4AF6-8C5C-9E1688AA5EDF}"/>
              </a:ext>
            </a:extLst>
          </p:cNvPr>
          <p:cNvSpPr>
            <a:spLocks noGrp="1"/>
          </p:cNvSpPr>
          <p:nvPr/>
        </p:nvSpPr>
        <p:spPr>
          <a:xfrm>
            <a:off x="340042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E8D871-3583-4C46-9C1D-4EF2DA457D65}"/>
              </a:ext>
            </a:extLst>
          </p:cNvPr>
          <p:cNvSpPr>
            <a:spLocks noGrp="1"/>
          </p:cNvSpPr>
          <p:nvPr/>
        </p:nvSpPr>
        <p:spPr>
          <a:xfrm>
            <a:off x="362902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GROWTH FACTORS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F9B713-269E-480A-B0D0-F072BEF50CEC}"/>
              </a:ext>
            </a:extLst>
          </p:cNvPr>
          <p:cNvSpPr>
            <a:spLocks noGrp="1"/>
          </p:cNvSpPr>
          <p:nvPr/>
        </p:nvSpPr>
        <p:spPr>
          <a:xfrm>
            <a:off x="362902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A broad biological category, not one standard treatment. Source, formulation, sterility, dose and clinical evidence matter.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F429FD-45BA-47D5-A3E5-042A1BFBDB93}"/>
              </a:ext>
            </a:extLst>
          </p:cNvPr>
          <p:cNvSpPr>
            <a:spLocks noGrp="1"/>
          </p:cNvSpPr>
          <p:nvPr/>
        </p:nvSpPr>
        <p:spPr>
          <a:xfrm>
            <a:off x="6191250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1F1319-FD6F-4309-A7EF-FE304C93B80C}"/>
              </a:ext>
            </a:extLst>
          </p:cNvPr>
          <p:cNvSpPr>
            <a:spLocks noGrp="1"/>
          </p:cNvSpPr>
          <p:nvPr/>
        </p:nvSpPr>
        <p:spPr>
          <a:xfrm>
            <a:off x="6419850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PEPTIDES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7DE2D11-1308-4AF5-872C-9B89C412402B}"/>
              </a:ext>
            </a:extLst>
          </p:cNvPr>
          <p:cNvSpPr>
            <a:spLocks noGrp="1"/>
          </p:cNvSpPr>
          <p:nvPr/>
        </p:nvSpPr>
        <p:spPr>
          <a:xfrm>
            <a:off x="6419850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Some are approved medicines for specific uses; many promoted for anti-ageing or cosmetic outcomes are unapproved and cannot be lawfully advertised to consumers.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39E81EE-D9D8-456A-B6C8-632D5F484B36}"/>
              </a:ext>
            </a:extLst>
          </p:cNvPr>
          <p:cNvSpPr>
            <a:spLocks noGrp="1"/>
          </p:cNvSpPr>
          <p:nvPr/>
        </p:nvSpPr>
        <p:spPr>
          <a:xfrm>
            <a:off x="8982075" y="1762125"/>
            <a:ext cx="2600325" cy="3886200"/>
          </a:xfrm>
          <a:prstGeom prst="roundRect">
            <a:avLst>
              <a:gd name="adj" fmla="val 4396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845C62-F22A-4BB3-9BE0-6440A14DD1B9}"/>
              </a:ext>
            </a:extLst>
          </p:cNvPr>
          <p:cNvSpPr>
            <a:spLocks noGrp="1"/>
          </p:cNvSpPr>
          <p:nvPr/>
        </p:nvSpPr>
        <p:spPr>
          <a:xfrm>
            <a:off x="9210675" y="20193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EXOSOMES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ADD1E7-5EE4-4D52-B71A-A6A140A4A7E4}"/>
              </a:ext>
            </a:extLst>
          </p:cNvPr>
          <p:cNvSpPr>
            <a:spLocks noGrp="1"/>
          </p:cNvSpPr>
          <p:nvPr/>
        </p:nvSpPr>
        <p:spPr>
          <a:xfrm>
            <a:off x="9210675" y="2714625"/>
            <a:ext cx="2143125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A heterogeneous, emerging category. Product identity, manufacturing quality, regulatory status and clinical evidence must be verified — “cell signalling” is not proof of benefit.</a:t>
            </a:r>
          </a:p>
        </p:txBody>
      </p:sp>
    </p:spTree>
    <p:extLst>
      <p:ext uri="{BB962C8B-B14F-4D97-AF65-F5344CB8AC3E}">
        <p14:creationId xmlns:p14="http://schemas.microsoft.com/office/powerpoint/2010/main" val="210003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67152B5-21D4-482D-A888-D6849B5FEAC3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7009A6-6C27-4744-BC76-E9FD850B6E31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78C994B-7846-4EF4-9B7A-0E5CEF7EF9A8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ABEEF7-30B1-4303-80DA-9D6F23E5A6F9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1C85A4-A529-4CA0-9925-5C96057958F5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27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B5B1E-7E80-4188-9EDB-1CCE26628CB2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How to appraise an emerging treatment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895B6A-DD19-44CD-8C22-FF51696E391D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235B61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92E9E0-1C6E-4D03-9DB7-CE0CD5003339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F2F78B-5DFD-44A3-BB74-6E4A1D578243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Is the exact product or device identifiable — not just a category name?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C8A686-B91D-4A83-B5F2-5874C3D433FD}"/>
              </a:ext>
            </a:extLst>
          </p:cNvPr>
          <p:cNvSpPr>
            <a:spLocks noGrp="1"/>
          </p:cNvSpPr>
          <p:nvPr/>
        </p:nvSpPr>
        <p:spPr>
          <a:xfrm>
            <a:off x="914400" y="22955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7D02E0-02B5-4927-B604-58E53D84C40D}"/>
              </a:ext>
            </a:extLst>
          </p:cNvPr>
          <p:cNvSpPr>
            <a:spLocks noGrp="1"/>
          </p:cNvSpPr>
          <p:nvPr/>
        </p:nvSpPr>
        <p:spPr>
          <a:xfrm>
            <a:off x="1257300" y="22955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Is it approved or registered for the proposed use in Australia? If not, what lawful access pathway applies?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5B85F2-81FC-4F98-84AE-C434D92D1FEE}"/>
              </a:ext>
            </a:extLst>
          </p:cNvPr>
          <p:cNvSpPr>
            <a:spLocks noGrp="1"/>
          </p:cNvSpPr>
          <p:nvPr/>
        </p:nvSpPr>
        <p:spPr>
          <a:xfrm>
            <a:off x="914400" y="300037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C9F73D-C8EC-4274-9C85-7C3A4857EF3E}"/>
              </a:ext>
            </a:extLst>
          </p:cNvPr>
          <p:cNvSpPr>
            <a:spLocks noGrp="1"/>
          </p:cNvSpPr>
          <p:nvPr/>
        </p:nvSpPr>
        <p:spPr>
          <a:xfrm>
            <a:off x="1257300" y="300037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What human evidence exists for people like me, for this exact outcome, with meaningful follow-up?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6BF159-9E9F-4EF9-89D4-707F3545F4AD}"/>
              </a:ext>
            </a:extLst>
          </p:cNvPr>
          <p:cNvSpPr>
            <a:spLocks noGrp="1"/>
          </p:cNvSpPr>
          <p:nvPr/>
        </p:nvSpPr>
        <p:spPr>
          <a:xfrm>
            <a:off x="914400" y="37052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FA63220-A705-44DB-AE58-43A26DB64AF1}"/>
              </a:ext>
            </a:extLst>
          </p:cNvPr>
          <p:cNvSpPr>
            <a:spLocks noGrp="1"/>
          </p:cNvSpPr>
          <p:nvPr/>
        </p:nvSpPr>
        <p:spPr>
          <a:xfrm>
            <a:off x="1257300" y="37052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What are the known and unknown risks, alternatives and opportunity costs?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53CDCB-7A89-40A1-8CDC-C9C49C23D02E}"/>
              </a:ext>
            </a:extLst>
          </p:cNvPr>
          <p:cNvSpPr>
            <a:spLocks noGrp="1"/>
          </p:cNvSpPr>
          <p:nvPr/>
        </p:nvSpPr>
        <p:spPr>
          <a:xfrm>
            <a:off x="914400" y="43053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4D9A6B-2967-4474-BB70-FDD629E9AF61}"/>
              </a:ext>
            </a:extLst>
          </p:cNvPr>
          <p:cNvSpPr>
            <a:spLocks noGrp="1"/>
          </p:cNvSpPr>
          <p:nvPr/>
        </p:nvSpPr>
        <p:spPr>
          <a:xfrm>
            <a:off x="1257300" y="43053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Who is qualified to perform it, and who manages complications?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CA8CA9-82C6-4C7D-AD92-AB96D89FFEFE}"/>
              </a:ext>
            </a:extLst>
          </p:cNvPr>
          <p:cNvSpPr>
            <a:spLocks noGrp="1"/>
          </p:cNvSpPr>
          <p:nvPr/>
        </p:nvSpPr>
        <p:spPr>
          <a:xfrm>
            <a:off x="914400" y="490537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235B61"/>
                </a:solidFill>
              </a:defRPr>
            </a:pPr>
            <a:r>
              <a:rPr sz="1950" b="1">
                <a:solidFill>
                  <a:srgbClr val="235B61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BF93C0-CEDE-4F5C-A356-F09099EA96E7}"/>
              </a:ext>
            </a:extLst>
          </p:cNvPr>
          <p:cNvSpPr>
            <a:spLocks noGrp="1"/>
          </p:cNvSpPr>
          <p:nvPr/>
        </p:nvSpPr>
        <p:spPr>
          <a:xfrm>
            <a:off x="1257300" y="490537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How will we decide whether it worked — and when will we stop?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3D08D39-21C0-40C2-BA9E-AC06A0CCB695}"/>
              </a:ext>
            </a:extLst>
          </p:cNvPr>
          <p:cNvSpPr>
            <a:spLocks noGrp="1"/>
          </p:cNvSpPr>
          <p:nvPr/>
        </p:nvSpPr>
        <p:spPr>
          <a:xfrm>
            <a:off x="7096125" y="5238750"/>
            <a:ext cx="4000500" cy="647700"/>
          </a:xfrm>
          <a:prstGeom prst="roundRect">
            <a:avLst>
              <a:gd name="adj" fmla="val 17647"/>
            </a:avLst>
          </a:prstGeom>
          <a:solidFill>
            <a:srgbClr val="0B1F33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37BE7C-C42E-42DD-B15D-DAE4BF8ACEFC}"/>
              </a:ext>
            </a:extLst>
          </p:cNvPr>
          <p:cNvSpPr>
            <a:spLocks noGrp="1"/>
          </p:cNvSpPr>
          <p:nvPr/>
        </p:nvSpPr>
        <p:spPr>
          <a:xfrm>
            <a:off x="7334250" y="5334000"/>
            <a:ext cx="3524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CURIOSITY + CAUTION</a:t>
            </a:r>
          </a:p>
        </p:txBody>
      </p:sp>
    </p:spTree>
    <p:extLst>
      <p:ext uri="{BB962C8B-B14F-4D97-AF65-F5344CB8AC3E}">
        <p14:creationId xmlns:p14="http://schemas.microsoft.com/office/powerpoint/2010/main" val="778556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37A1A4B-09F9-4BC5-984E-92EB2CC1B30D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76575F-6B05-4B09-ABEA-74792ECD6830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MENOPAUSE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93530CD-C0FB-48D7-BE9A-797BF5B478FF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B6F514-0152-4747-A94D-E35456CB3AB5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F973FB-6224-4D03-94EB-2889C595B52D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28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26C4C7-A327-4B2A-88A6-B18D6F3D1A9E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A personalised “thrive” plan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F60CD0-C488-417F-8DB9-FD62B61F2BC4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558090-AF19-4EF8-B8C4-5439419645F5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1 • DEFINE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353D1B-DB5A-465B-BC94-B3F04A70E16E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Choose the concerns that matter most: symptoms, function, health risk, confidence or aesthetics.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303D17B-5DCA-4E6D-8349-08B8610EC8CF}"/>
              </a:ext>
            </a:extLst>
          </p:cNvPr>
          <p:cNvSpPr>
            <a:spLocks noGrp="1"/>
          </p:cNvSpPr>
          <p:nvPr/>
        </p:nvSpPr>
        <p:spPr>
          <a:xfrm>
            <a:off x="284226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E985FD-BAF8-4210-A253-7D0D1754FE4E}"/>
              </a:ext>
            </a:extLst>
          </p:cNvPr>
          <p:cNvSpPr>
            <a:spLocks noGrp="1"/>
          </p:cNvSpPr>
          <p:nvPr/>
        </p:nvSpPr>
        <p:spPr>
          <a:xfrm>
            <a:off x="307086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2 • DIAGNOSE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E4A1E-E408-46DF-9D61-A6732D1C559F}"/>
              </a:ext>
            </a:extLst>
          </p:cNvPr>
          <p:cNvSpPr>
            <a:spLocks noGrp="1"/>
          </p:cNvSpPr>
          <p:nvPr/>
        </p:nvSpPr>
        <p:spPr>
          <a:xfrm>
            <a:off x="307086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Map hormonal, medical, pelvic-floor, dermatologic, sexual, psychological and relationship contributors.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DC48239-BFFC-475B-A199-733A1BC50524}"/>
              </a:ext>
            </a:extLst>
          </p:cNvPr>
          <p:cNvSpPr>
            <a:spLocks noGrp="1"/>
          </p:cNvSpPr>
          <p:nvPr/>
        </p:nvSpPr>
        <p:spPr>
          <a:xfrm>
            <a:off x="507492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6A1938-2BD0-42DD-A409-79EA93CD06B0}"/>
              </a:ext>
            </a:extLst>
          </p:cNvPr>
          <p:cNvSpPr>
            <a:spLocks noGrp="1"/>
          </p:cNvSpPr>
          <p:nvPr/>
        </p:nvSpPr>
        <p:spPr>
          <a:xfrm>
            <a:off x="530352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3 • PRIORITISE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F40A02F-F826-4DC5-A555-5BFB83B97BE6}"/>
              </a:ext>
            </a:extLst>
          </p:cNvPr>
          <p:cNvSpPr>
            <a:spLocks noGrp="1"/>
          </p:cNvSpPr>
          <p:nvPr/>
        </p:nvSpPr>
        <p:spPr>
          <a:xfrm>
            <a:off x="530352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Begin with high-value foundations and established care; add procedures only for a defined target.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99C8E21-C908-4983-AEBA-4416D96F26A3}"/>
              </a:ext>
            </a:extLst>
          </p:cNvPr>
          <p:cNvSpPr>
            <a:spLocks noGrp="1"/>
          </p:cNvSpPr>
          <p:nvPr/>
        </p:nvSpPr>
        <p:spPr>
          <a:xfrm>
            <a:off x="730758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5654167-5A2B-42BE-AE78-20B078220AA5}"/>
              </a:ext>
            </a:extLst>
          </p:cNvPr>
          <p:cNvSpPr>
            <a:spLocks noGrp="1"/>
          </p:cNvSpPr>
          <p:nvPr/>
        </p:nvSpPr>
        <p:spPr>
          <a:xfrm>
            <a:off x="753618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4 • MEASURE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C8BF96-F676-491B-A560-B7BCDB6130B1}"/>
              </a:ext>
            </a:extLst>
          </p:cNvPr>
          <p:cNvSpPr>
            <a:spLocks noGrp="1"/>
          </p:cNvSpPr>
          <p:nvPr/>
        </p:nvSpPr>
        <p:spPr>
          <a:xfrm>
            <a:off x="753618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Set realistic outcomes, document baseline symptoms, review benefit and harm, and adapt.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E8AC7BA-CDC5-4583-8EB0-3130DF92CF52}"/>
              </a:ext>
            </a:extLst>
          </p:cNvPr>
          <p:cNvSpPr>
            <a:spLocks noGrp="1"/>
          </p:cNvSpPr>
          <p:nvPr/>
        </p:nvSpPr>
        <p:spPr>
          <a:xfrm>
            <a:off x="954024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998E65-6139-41BF-ABB1-0B19D79F98BD}"/>
              </a:ext>
            </a:extLst>
          </p:cNvPr>
          <p:cNvSpPr>
            <a:spLocks noGrp="1"/>
          </p:cNvSpPr>
          <p:nvPr/>
        </p:nvSpPr>
        <p:spPr>
          <a:xfrm>
            <a:off x="976884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5 • INTEGRATE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BDC16C-4181-4254-A006-0A0F790FCB80}"/>
              </a:ext>
            </a:extLst>
          </p:cNvPr>
          <p:cNvSpPr>
            <a:spLocks noGrp="1"/>
          </p:cNvSpPr>
          <p:nvPr/>
        </p:nvSpPr>
        <p:spPr>
          <a:xfrm>
            <a:off x="976884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Coordinate menopause care, sexual medicine, general practice, pelvic health, gynaecology, dermatology and mental health when needed.</a:t>
            </a:r>
          </a:p>
        </p:txBody>
      </p:sp>
    </p:spTree>
    <p:extLst>
      <p:ext uri="{BB962C8B-B14F-4D97-AF65-F5344CB8AC3E}">
        <p14:creationId xmlns:p14="http://schemas.microsoft.com/office/powerpoint/2010/main" val="683885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1F41735B-CE5C-48B4-ADD4-A00DD6503FBF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A832E6-E54B-445F-914C-EA8957C8A570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DECISION MAKING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5A801DC-8869-4C77-AFAF-DDC00549FDE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969D7F-1DC4-4855-BE64-760831B7174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20F291-AC16-4584-89EE-B024D1A429D8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29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92AE20-4EE4-4EED-9CA0-B30BA87560F1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What a responsible consultation should include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F6DFB3D-624B-4566-94AF-E2F28449A102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84AA7D-934E-4B63-B6DA-B7C7762897F4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C1486C-02AA-4ABA-AC92-C7EDE05CDAF6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Your goals, health history, medications, menopause stage and sexual-health concerns.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4ECE39-34A1-4D68-A8ED-E0623F951951}"/>
              </a:ext>
            </a:extLst>
          </p:cNvPr>
          <p:cNvSpPr>
            <a:spLocks noGrp="1"/>
          </p:cNvSpPr>
          <p:nvPr/>
        </p:nvSpPr>
        <p:spPr>
          <a:xfrm>
            <a:off x="914400" y="22955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8A760B-B034-465F-8A7D-9C660BE904A3}"/>
              </a:ext>
            </a:extLst>
          </p:cNvPr>
          <p:cNvSpPr>
            <a:spLocks noGrp="1"/>
          </p:cNvSpPr>
          <p:nvPr/>
        </p:nvSpPr>
        <p:spPr>
          <a:xfrm>
            <a:off x="1257300" y="22955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Respectful examination only when clinically relevant, explained and consented to.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7A2132-FA84-435D-86FE-5E29571BB8E6}"/>
              </a:ext>
            </a:extLst>
          </p:cNvPr>
          <p:cNvSpPr>
            <a:spLocks noGrp="1"/>
          </p:cNvSpPr>
          <p:nvPr/>
        </p:nvSpPr>
        <p:spPr>
          <a:xfrm>
            <a:off x="914400" y="28956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C318A9-15BE-44A0-8E37-EC6EC97FD979}"/>
              </a:ext>
            </a:extLst>
          </p:cNvPr>
          <p:cNvSpPr>
            <a:spLocks noGrp="1"/>
          </p:cNvSpPr>
          <p:nvPr/>
        </p:nvSpPr>
        <p:spPr>
          <a:xfrm>
            <a:off x="1257300" y="28956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Differential diagnosis and referrals or investigations where needed.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E0724B-9160-48D5-96DB-9CB96CC61BC3}"/>
              </a:ext>
            </a:extLst>
          </p:cNvPr>
          <p:cNvSpPr>
            <a:spLocks noGrp="1"/>
          </p:cNvSpPr>
          <p:nvPr/>
        </p:nvSpPr>
        <p:spPr>
          <a:xfrm>
            <a:off x="914400" y="349567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35371D-B988-4E5A-BF40-9737263BE7D6}"/>
              </a:ext>
            </a:extLst>
          </p:cNvPr>
          <p:cNvSpPr>
            <a:spLocks noGrp="1"/>
          </p:cNvSpPr>
          <p:nvPr/>
        </p:nvSpPr>
        <p:spPr>
          <a:xfrm>
            <a:off x="1257300" y="349567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Options presented with evidence level, likely course, costs, recovery, limitations and material risks.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769208E-C209-4E0D-A5EC-7C7C2B83A596}"/>
              </a:ext>
            </a:extLst>
          </p:cNvPr>
          <p:cNvSpPr>
            <a:spLocks noGrp="1"/>
          </p:cNvSpPr>
          <p:nvPr/>
        </p:nvSpPr>
        <p:spPr>
          <a:xfrm>
            <a:off x="914400" y="42005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220E08E-5E57-474D-83CE-AC7920BBAFC2}"/>
              </a:ext>
            </a:extLst>
          </p:cNvPr>
          <p:cNvSpPr>
            <a:spLocks noGrp="1"/>
          </p:cNvSpPr>
          <p:nvPr/>
        </p:nvSpPr>
        <p:spPr>
          <a:xfrm>
            <a:off x="1257300" y="42005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Time to consider higher-risk cosmetic procedures without pressure or inducement.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757144-962E-4970-8E43-A0B885D2CD8F}"/>
              </a:ext>
            </a:extLst>
          </p:cNvPr>
          <p:cNvSpPr>
            <a:spLocks noGrp="1"/>
          </p:cNvSpPr>
          <p:nvPr/>
        </p:nvSpPr>
        <p:spPr>
          <a:xfrm>
            <a:off x="914400" y="48006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CE9275"/>
                </a:solidFill>
              </a:defRPr>
            </a:pPr>
            <a:r>
              <a:rPr sz="1950" b="1">
                <a:solidFill>
                  <a:srgbClr val="CE9275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876E40-7A40-4309-8966-28BB97F0D825}"/>
              </a:ext>
            </a:extLst>
          </p:cNvPr>
          <p:cNvSpPr>
            <a:spLocks noGrp="1"/>
          </p:cNvSpPr>
          <p:nvPr/>
        </p:nvSpPr>
        <p:spPr>
          <a:xfrm>
            <a:off x="1257300" y="48006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A written plan, clear aftercare, complication pathway and scheduled review.</a:t>
            </a:r>
          </a:p>
        </p:txBody>
      </p:sp>
    </p:spTree>
    <p:extLst>
      <p:ext uri="{BB962C8B-B14F-4D97-AF65-F5344CB8AC3E}">
        <p14:creationId xmlns:p14="http://schemas.microsoft.com/office/powerpoint/2010/main" val="1717699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D23124D-D543-4F56-85B8-3E4F7F99D763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AEB8C8-AF56-48AF-93B3-827765B7F883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DECISION MAKING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EEF21E3-C6FD-4598-856D-DCB5195671C0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99671A-FEE9-4414-A94C-B52592D116D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D6BD94-A914-43CB-B8F8-BAB368193151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30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FB5FCA-D8BC-4108-AF86-65658E73FE81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AHPRA-compliant communication: our commitment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823D2A9-76F1-40B2-A92A-F67ADA123FD1}"/>
              </a:ext>
            </a:extLst>
          </p:cNvPr>
          <p:cNvSpPr>
            <a:spLocks noGrp="1"/>
          </p:cNvSpPr>
          <p:nvPr/>
        </p:nvSpPr>
        <p:spPr>
          <a:xfrm>
            <a:off x="60960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E7FD62-C8BF-4C15-9728-DB79B1079FFE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BALANCED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AF643C-C0A8-4F07-971E-7CD578F06D3A}"/>
              </a:ext>
            </a:extLst>
          </p:cNvPr>
          <p:cNvSpPr>
            <a:spLocks noGrp="1"/>
          </p:cNvSpPr>
          <p:nvPr/>
        </p:nvSpPr>
        <p:spPr>
          <a:xfrm>
            <a:off x="83820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Benefits are discussed beside material risks, limitations, alternatives and the option of no treatment.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6FE15E7-9D03-4BD7-A980-200C89148490}"/>
              </a:ext>
            </a:extLst>
          </p:cNvPr>
          <p:cNvSpPr>
            <a:spLocks noGrp="1"/>
          </p:cNvSpPr>
          <p:nvPr/>
        </p:nvSpPr>
        <p:spPr>
          <a:xfrm>
            <a:off x="284226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2B95FC-7E7E-4584-9127-0205B6A9ABAF}"/>
              </a:ext>
            </a:extLst>
          </p:cNvPr>
          <p:cNvSpPr>
            <a:spLocks noGrp="1"/>
          </p:cNvSpPr>
          <p:nvPr/>
        </p:nvSpPr>
        <p:spPr>
          <a:xfrm>
            <a:off x="307086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REALISTIC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235450-C293-4271-A613-70863EB254F5}"/>
              </a:ext>
            </a:extLst>
          </p:cNvPr>
          <p:cNvSpPr>
            <a:spLocks noGrp="1"/>
          </p:cNvSpPr>
          <p:nvPr/>
        </p:nvSpPr>
        <p:spPr>
          <a:xfrm>
            <a:off x="307086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No guarantees, “miracle” language, misleading superiority, idealised outcomes or claims unsupported by evidence.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5885BDA-200F-4C37-9FA0-724DA0F9DF13}"/>
              </a:ext>
            </a:extLst>
          </p:cNvPr>
          <p:cNvSpPr>
            <a:spLocks noGrp="1"/>
          </p:cNvSpPr>
          <p:nvPr/>
        </p:nvSpPr>
        <p:spPr>
          <a:xfrm>
            <a:off x="507492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0A5EF3-FB22-489E-9D8C-317BA6771195}"/>
              </a:ext>
            </a:extLst>
          </p:cNvPr>
          <p:cNvSpPr>
            <a:spLocks noGrp="1"/>
          </p:cNvSpPr>
          <p:nvPr/>
        </p:nvSpPr>
        <p:spPr>
          <a:xfrm>
            <a:off x="530352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NON-PRESSURED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77704E-F92E-452E-BE5A-D149A9C8F44A}"/>
              </a:ext>
            </a:extLst>
          </p:cNvPr>
          <p:cNvSpPr>
            <a:spLocks noGrp="1"/>
          </p:cNvSpPr>
          <p:nvPr/>
        </p:nvSpPr>
        <p:spPr>
          <a:xfrm>
            <a:off x="530352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No time-limited inducements or tactics that exploit insecurity, fear, menopause symptoms or sexual distress.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D56FAB4-A206-48C6-8C2E-014803603BE5}"/>
              </a:ext>
            </a:extLst>
          </p:cNvPr>
          <p:cNvSpPr>
            <a:spLocks noGrp="1"/>
          </p:cNvSpPr>
          <p:nvPr/>
        </p:nvSpPr>
        <p:spPr>
          <a:xfrm>
            <a:off x="730758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B198264-4FDC-4C83-AAB1-EBAC01660CD4}"/>
              </a:ext>
            </a:extLst>
          </p:cNvPr>
          <p:cNvSpPr>
            <a:spLocks noGrp="1"/>
          </p:cNvSpPr>
          <p:nvPr/>
        </p:nvSpPr>
        <p:spPr>
          <a:xfrm>
            <a:off x="753618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8C5A72"/>
                </a:solidFill>
              </a:defRPr>
            </a:pPr>
            <a:r>
              <a:rPr sz="1725" b="1">
                <a:solidFill>
                  <a:srgbClr val="8C5A72"/>
                </a:solidFill>
              </a:rPr>
              <a:t>PRIVATE &amp; RESPECTFUL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7D7604-A097-4546-957F-A67AB3D0DB65}"/>
              </a:ext>
            </a:extLst>
          </p:cNvPr>
          <p:cNvSpPr>
            <a:spLocks noGrp="1"/>
          </p:cNvSpPr>
          <p:nvPr/>
        </p:nvSpPr>
        <p:spPr>
          <a:xfrm>
            <a:off x="753618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No testimonials or imagery that compromise privacy, sexualise care or imply normal anatomy is defective.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EA778C1-3C7F-41FA-A370-DA2565A5ED83}"/>
              </a:ext>
            </a:extLst>
          </p:cNvPr>
          <p:cNvSpPr>
            <a:spLocks noGrp="1"/>
          </p:cNvSpPr>
          <p:nvPr/>
        </p:nvSpPr>
        <p:spPr>
          <a:xfrm>
            <a:off x="9540240" y="1762125"/>
            <a:ext cx="2042160" cy="3886200"/>
          </a:xfrm>
          <a:prstGeom prst="roundRect">
            <a:avLst>
              <a:gd name="adj" fmla="val 5597"/>
            </a:avLst>
          </a:prstGeom>
          <a:solidFill>
            <a:srgbClr val="F1E7E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F39D69-5013-422A-808F-82C7DACE8FCE}"/>
              </a:ext>
            </a:extLst>
          </p:cNvPr>
          <p:cNvSpPr>
            <a:spLocks noGrp="1"/>
          </p:cNvSpPr>
          <p:nvPr/>
        </p:nvSpPr>
        <p:spPr>
          <a:xfrm>
            <a:off x="9768840" y="2019300"/>
            <a:ext cx="158496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0B1F33"/>
                </a:solidFill>
              </a:defRPr>
            </a:pPr>
            <a:r>
              <a:rPr sz="1725" b="1">
                <a:solidFill>
                  <a:srgbClr val="0B1F33"/>
                </a:solidFill>
              </a:rPr>
              <a:t>CLINICALLY LED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732BC2-69E8-448C-8121-1D480AEE50C0}"/>
              </a:ext>
            </a:extLst>
          </p:cNvPr>
          <p:cNvSpPr>
            <a:spLocks noGrp="1"/>
          </p:cNvSpPr>
          <p:nvPr/>
        </p:nvSpPr>
        <p:spPr>
          <a:xfrm>
            <a:off x="9768840" y="2714625"/>
            <a:ext cx="158496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0">
                <a:solidFill>
                  <a:srgbClr val="0B1F33"/>
                </a:solidFill>
              </a:defRPr>
            </a:pPr>
            <a:r>
              <a:rPr sz="1350" b="0">
                <a:solidFill>
                  <a:srgbClr val="0B1F33"/>
                </a:solidFill>
              </a:rPr>
              <a:t>Advertising never replaces assessment, informed consent, appropriate referral or continuity of care.</a:t>
            </a:r>
          </a:p>
        </p:txBody>
      </p:sp>
    </p:spTree>
    <p:extLst>
      <p:ext uri="{BB962C8B-B14F-4D97-AF65-F5344CB8AC3E}">
        <p14:creationId xmlns:p14="http://schemas.microsoft.com/office/powerpoint/2010/main" val="6361131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CE1FD09-E9F8-4F68-9F04-EBEE8735E4DA}"/>
              </a:ext>
            </a:extLst>
          </p:cNvPr>
          <p:cNvSpPr>
            <a:spLocks noGrp="1"/>
          </p:cNvSpPr>
          <p:nvPr/>
        </p:nvSpPr>
        <p:spPr>
          <a:xfrm>
            <a:off x="609600" y="285750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CE9275"/>
                </a:solidFill>
              </a:defRPr>
            </a:pPr>
            <a:r>
              <a:rPr sz="1500" b="1">
                <a:solidFill>
                  <a:srgbClr val="CE9275"/>
                </a:solidFill>
              </a:rPr>
              <a:t>GÉNIALE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BC827F-B8A1-44D7-802E-4AA079B51B60}"/>
              </a:ext>
            </a:extLst>
          </p:cNvPr>
          <p:cNvSpPr>
            <a:spLocks noGrp="1"/>
          </p:cNvSpPr>
          <p:nvPr/>
        </p:nvSpPr>
        <p:spPr>
          <a:xfrm>
            <a:off x="8667750" y="2857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E6872"/>
                </a:solidFill>
              </a:defRPr>
            </a:pPr>
            <a:r>
              <a:rPr sz="900" b="1">
                <a:solidFill>
                  <a:srgbClr val="5E6872"/>
                </a:solidFill>
              </a:rPr>
              <a:t>DECISION MAKING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9A46CD-D10B-4163-B736-295CB98FB74E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0BBA2B-D86E-45FB-99E3-374F59154A15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742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5E6872"/>
                </a:solidFill>
              </a:defRPr>
            </a:pPr>
            <a:r>
              <a:rPr sz="825" b="0">
                <a:solidFill>
                  <a:srgbClr val="5E6872"/>
                </a:solidFill>
              </a:rPr>
              <a:t>Dr Mike Shenouda  |  Sexual Health &amp; Regenerative Medicine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F86E9A-5CA0-4889-AD2C-0056DAD03DE3}"/>
              </a:ext>
            </a:extLst>
          </p:cNvPr>
          <p:cNvSpPr>
            <a:spLocks noGrp="1"/>
          </p:cNvSpPr>
          <p:nvPr/>
        </p:nvSpPr>
        <p:spPr>
          <a:xfrm>
            <a:off x="11049000" y="6477000"/>
            <a:ext cx="533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825" b="1">
                <a:solidFill>
                  <a:srgbClr val="5E6872"/>
                </a:solidFill>
              </a:defRPr>
            </a:pPr>
            <a:r>
              <a:rPr sz="825" b="1">
                <a:solidFill>
                  <a:srgbClr val="5E6872"/>
                </a:solidFill>
              </a:rPr>
              <a:t>31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3C44E7-702B-4553-ADC0-74D53A744490}"/>
              </a:ext>
            </a:extLst>
          </p:cNvPr>
          <p:cNvSpPr>
            <a:spLocks noGrp="1"/>
          </p:cNvSpPr>
          <p:nvPr/>
        </p:nvSpPr>
        <p:spPr>
          <a:xfrm>
            <a:off x="609600" y="781050"/>
            <a:ext cx="10858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0B1F33"/>
                </a:solidFill>
              </a:defRPr>
            </a:pPr>
            <a:r>
              <a:rPr sz="2850" b="1">
                <a:solidFill>
                  <a:srgbClr val="0B1F33"/>
                </a:solidFill>
              </a:rPr>
              <a:t>Five questions to take into any appointment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7A654D2-8702-4F47-9E8A-8DECADFC2B45}"/>
              </a:ext>
            </a:extLst>
          </p:cNvPr>
          <p:cNvSpPr>
            <a:spLocks noGrp="1"/>
          </p:cNvSpPr>
          <p:nvPr/>
        </p:nvSpPr>
        <p:spPr>
          <a:xfrm>
            <a:off x="609600" y="1638300"/>
            <a:ext cx="76200" cy="4114800"/>
          </a:xfrm>
          <a:prstGeom prst="roundRect">
            <a:avLst>
              <a:gd name="adj" fmla="val 50000"/>
            </a:avLst>
          </a:prstGeom>
          <a:solidFill>
            <a:srgbClr val="8C5A72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00C57A-1F4D-4C2D-98AB-A62BBF4E3237}"/>
              </a:ext>
            </a:extLst>
          </p:cNvPr>
          <p:cNvSpPr>
            <a:spLocks noGrp="1"/>
          </p:cNvSpPr>
          <p:nvPr/>
        </p:nvSpPr>
        <p:spPr>
          <a:xfrm>
            <a:off x="914400" y="16954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970271-BED5-4176-8788-5A3902F158D1}"/>
              </a:ext>
            </a:extLst>
          </p:cNvPr>
          <p:cNvSpPr>
            <a:spLocks noGrp="1"/>
          </p:cNvSpPr>
          <p:nvPr/>
        </p:nvSpPr>
        <p:spPr>
          <a:xfrm>
            <a:off x="1257300" y="16954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What is the diagnosis — and what else could cause these symptoms?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5A9F6F-FAFB-42B3-9ABE-E1CA902206F4}"/>
              </a:ext>
            </a:extLst>
          </p:cNvPr>
          <p:cNvSpPr>
            <a:spLocks noGrp="1"/>
          </p:cNvSpPr>
          <p:nvPr/>
        </p:nvSpPr>
        <p:spPr>
          <a:xfrm>
            <a:off x="914400" y="229552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889497-FF90-49F0-B10B-FCBFA6541DE7}"/>
              </a:ext>
            </a:extLst>
          </p:cNvPr>
          <p:cNvSpPr>
            <a:spLocks noGrp="1"/>
          </p:cNvSpPr>
          <p:nvPr/>
        </p:nvSpPr>
        <p:spPr>
          <a:xfrm>
            <a:off x="1257300" y="229552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Is this the established first-line option, an adjunct, or an emerging treatment?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76AF0B-FADA-4DDA-A6CA-C269B31AEC99}"/>
              </a:ext>
            </a:extLst>
          </p:cNvPr>
          <p:cNvSpPr>
            <a:spLocks noGrp="1"/>
          </p:cNvSpPr>
          <p:nvPr/>
        </p:nvSpPr>
        <p:spPr>
          <a:xfrm>
            <a:off x="914400" y="289560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DB2330-2089-4AD1-BEE3-8250F375C3D9}"/>
              </a:ext>
            </a:extLst>
          </p:cNvPr>
          <p:cNvSpPr>
            <a:spLocks noGrp="1"/>
          </p:cNvSpPr>
          <p:nvPr/>
        </p:nvSpPr>
        <p:spPr>
          <a:xfrm>
            <a:off x="1257300" y="289560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What result is realistic for me, and how is success measured?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0BF23B-AFD3-412E-A875-A868F2B56D5B}"/>
              </a:ext>
            </a:extLst>
          </p:cNvPr>
          <p:cNvSpPr>
            <a:spLocks noGrp="1"/>
          </p:cNvSpPr>
          <p:nvPr/>
        </p:nvSpPr>
        <p:spPr>
          <a:xfrm>
            <a:off x="914400" y="3495675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7E01BC-E9AB-4F87-AAB1-F83AA70CA1CA}"/>
              </a:ext>
            </a:extLst>
          </p:cNvPr>
          <p:cNvSpPr>
            <a:spLocks noGrp="1"/>
          </p:cNvSpPr>
          <p:nvPr/>
        </p:nvSpPr>
        <p:spPr>
          <a:xfrm>
            <a:off x="1257300" y="3495675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What are the material risks, alternatives, recovery requirements and total costs?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1691C7-B1F9-485B-BC2C-C809F30D3AF8}"/>
              </a:ext>
            </a:extLst>
          </p:cNvPr>
          <p:cNvSpPr>
            <a:spLocks noGrp="1"/>
          </p:cNvSpPr>
          <p:nvPr/>
        </p:nvSpPr>
        <p:spPr>
          <a:xfrm>
            <a:off x="914400" y="4095750"/>
            <a:ext cx="247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1">
                <a:solidFill>
                  <a:srgbClr val="8C5A72"/>
                </a:solidFill>
              </a:defRPr>
            </a:pPr>
            <a:r>
              <a:rPr sz="1950" b="1">
                <a:solidFill>
                  <a:srgbClr val="8C5A72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85AB76-459A-45FA-9081-9BFC84261576}"/>
              </a:ext>
            </a:extLst>
          </p:cNvPr>
          <p:cNvSpPr>
            <a:spLocks noGrp="1"/>
          </p:cNvSpPr>
          <p:nvPr/>
        </p:nvSpPr>
        <p:spPr>
          <a:xfrm>
            <a:off x="1257300" y="4095750"/>
            <a:ext cx="9667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0B1F33"/>
                </a:solidFill>
              </a:defRPr>
            </a:pPr>
            <a:r>
              <a:rPr sz="1650" b="0">
                <a:solidFill>
                  <a:srgbClr val="0B1F33"/>
                </a:solidFill>
              </a:rPr>
              <a:t>What happens if it does not help or if I develop a complication?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F9B8CC1-C2EB-49BC-AC10-62AB12839542}"/>
              </a:ext>
            </a:extLst>
          </p:cNvPr>
          <p:cNvSpPr>
            <a:spLocks noGrp="1"/>
          </p:cNvSpPr>
          <p:nvPr/>
        </p:nvSpPr>
        <p:spPr>
          <a:xfrm>
            <a:off x="7096125" y="5238750"/>
            <a:ext cx="4000500" cy="647700"/>
          </a:xfrm>
          <a:prstGeom prst="roundRect">
            <a:avLst>
              <a:gd name="adj" fmla="val 17647"/>
            </a:avLst>
          </a:prstGeom>
          <a:solidFill>
            <a:srgbClr val="0B1F33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99406C-DED1-4DB2-BAD1-8B39E4782804}"/>
              </a:ext>
            </a:extLst>
          </p:cNvPr>
          <p:cNvSpPr>
            <a:spLocks noGrp="1"/>
          </p:cNvSpPr>
          <p:nvPr/>
        </p:nvSpPr>
        <p:spPr>
          <a:xfrm>
            <a:off x="7334250" y="5334000"/>
            <a:ext cx="3524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INFORMED • UNHURRIED • PERSONALISED</a:t>
            </a:r>
          </a:p>
        </p:txBody>
      </p:sp>
    </p:spTree>
    <p:extLst>
      <p:ext uri="{BB962C8B-B14F-4D97-AF65-F5344CB8AC3E}">
        <p14:creationId xmlns:p14="http://schemas.microsoft.com/office/powerpoint/2010/main" val="351971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825B98-28B4-4080-919F-E806CC1734C6}"/>
              </a:ext>
            </a:extLst>
          </p:cNvPr>
          <p:cNvSpPr>
            <a:spLocks noGrp="1"/>
          </p:cNvSpPr>
          <p:nvPr/>
        </p:nvSpPr>
        <p:spPr>
          <a:xfrm>
            <a:off x="609600" y="609600"/>
            <a:ext cx="3810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CE9275"/>
                </a:solidFill>
              </a:defRPr>
            </a:pPr>
            <a:r>
              <a:rPr sz="1200" b="1">
                <a:solidFill>
                  <a:srgbClr val="CE9275"/>
                </a:solidFill>
              </a:rPr>
              <a:t>THE TAKE-HOME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619B11-1EA1-41EA-A9EA-99FA3FB5EEE2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001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Sexual health and menopause care work best when we treat the whole person — not a single symptom or tissue.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F49DEC2-6CE2-43C1-A619-D43F90BD4E19}"/>
              </a:ext>
            </a:extLst>
          </p:cNvPr>
          <p:cNvSpPr>
            <a:spLocks noGrp="1"/>
          </p:cNvSpPr>
          <p:nvPr/>
        </p:nvSpPr>
        <p:spPr>
          <a:xfrm>
            <a:off x="609600" y="3200400"/>
            <a:ext cx="1714500" cy="38100"/>
          </a:xfrm>
          <a:prstGeom prst="roundRect">
            <a:avLst>
              <a:gd name="adj" fmla="val 50000"/>
            </a:avLst>
          </a:prstGeom>
          <a:solidFill>
            <a:srgbClr val="CE9275"/>
          </a:solidFill>
          <a:ln w="0">
            <a:noFill/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605C4A-827D-47EB-8256-2E972F8B2BCC}"/>
              </a:ext>
            </a:extLst>
          </p:cNvPr>
          <p:cNvSpPr>
            <a:spLocks noGrp="1"/>
          </p:cNvSpPr>
          <p:nvPr/>
        </p:nvSpPr>
        <p:spPr>
          <a:xfrm>
            <a:off x="609600" y="3581400"/>
            <a:ext cx="72390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0">
                <a:solidFill>
                  <a:srgbClr val="E8D5DA"/>
                </a:solidFill>
              </a:defRPr>
            </a:pPr>
            <a:r>
              <a:rPr sz="1950" b="0">
                <a:solidFill>
                  <a:srgbClr val="E8D5DA"/>
                </a:solidFill>
              </a:rPr>
              <a:t>Assess first.</a:t>
            </a:r>
          </a:p>
          <a:p>
            <a:pPr algn="l">
              <a:defRPr sz="1950" b="0">
                <a:solidFill>
                  <a:srgbClr val="E8D5DA"/>
                </a:solidFill>
              </a:defRPr>
            </a:pPr>
            <a:r>
              <a:rPr sz="1950" b="0">
                <a:solidFill>
                  <a:srgbClr val="E8D5DA"/>
                </a:solidFill>
              </a:rPr>
              <a:t>Use established care well.</a:t>
            </a:r>
          </a:p>
          <a:p>
            <a:pPr algn="l">
              <a:defRPr sz="1950" b="0">
                <a:solidFill>
                  <a:srgbClr val="E8D5DA"/>
                </a:solidFill>
              </a:defRPr>
            </a:pPr>
            <a:r>
              <a:rPr sz="1950" b="0">
                <a:solidFill>
                  <a:srgbClr val="E8D5DA"/>
                </a:solidFill>
              </a:rPr>
              <a:t>Introduce innovation honestly.</a:t>
            </a:r>
          </a:p>
          <a:p>
            <a:pPr algn="l">
              <a:defRPr sz="1950" b="0">
                <a:solidFill>
                  <a:srgbClr val="E8D5DA"/>
                </a:solidFill>
              </a:defRPr>
            </a:pPr>
            <a:r>
              <a:rPr sz="1950" b="0">
                <a:solidFill>
                  <a:srgbClr val="E8D5DA"/>
                </a:solidFill>
              </a:rPr>
              <a:t>Review what matters to the patient.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F4C8-CB62-4333-A5CD-B77BA92BBB10}"/>
              </a:ext>
            </a:extLst>
          </p:cNvPr>
          <p:cNvSpPr>
            <a:spLocks noGrp="1"/>
          </p:cNvSpPr>
          <p:nvPr/>
        </p:nvSpPr>
        <p:spPr>
          <a:xfrm>
            <a:off x="8763000" y="4838700"/>
            <a:ext cx="2667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Dr Mike Shenouda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CF10C3-8FE1-426C-A1C6-2B93B6D615F1}"/>
              </a:ext>
            </a:extLst>
          </p:cNvPr>
          <p:cNvSpPr>
            <a:spLocks noGrp="1"/>
          </p:cNvSpPr>
          <p:nvPr/>
        </p:nvSpPr>
        <p:spPr>
          <a:xfrm>
            <a:off x="7810500" y="5219700"/>
            <a:ext cx="3619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125" b="0">
                <a:solidFill>
                  <a:srgbClr val="E8D5DA"/>
                </a:solidFill>
              </a:defRPr>
            </a:pPr>
            <a:r>
              <a:rPr sz="1125" b="0">
                <a:solidFill>
                  <a:srgbClr val="E8D5DA"/>
                </a:solidFill>
              </a:rPr>
              <a:t>Sexual Health &amp; Regenerative Medicine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6E891C-A4BF-46CB-AAA2-A53C27F87CA1}"/>
              </a:ext>
            </a:extLst>
          </p:cNvPr>
          <p:cNvSpPr>
            <a:spLocks noGrp="1"/>
          </p:cNvSpPr>
          <p:nvPr/>
        </p:nvSpPr>
        <p:spPr>
          <a:xfrm>
            <a:off x="9810750" y="5953125"/>
            <a:ext cx="1619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2100" b="1">
                <a:solidFill>
                  <a:srgbClr val="CE9275"/>
                </a:solidFill>
              </a:defRPr>
            </a:pPr>
            <a:r>
              <a:rPr sz="2100" b="1">
                <a:solidFill>
                  <a:srgbClr val="CE9275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77360145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4410</Words>
  <Application>Microsoft Office PowerPoint</Application>
  <DocSecurity>0</DocSecurity>
  <PresentationFormat>Widescreen</PresentationFormat>
  <Paragraphs>564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Mike Shenouda</cp:lastModifiedBy>
  <cp:revision>1</cp:revision>
  <dcterms:created xsi:type="dcterms:W3CDTF">2026-08-31T14:22:58Z</dcterms:created>
  <dcterms:modified xsi:type="dcterms:W3CDTF">2026-08-31T14:01:04Z</dcterms:modified>
</cp:coreProperties>
</file>